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6"/>
    <p:sldMasterId id="2147483712" r:id="rId7"/>
    <p:sldMasterId id="2147483673" r:id="rId8"/>
    <p:sldMasterId id="2147483676" r:id="rId9"/>
    <p:sldMasterId id="2147483678" r:id="rId10"/>
  </p:sldMasterIdLst>
  <p:notesMasterIdLst>
    <p:notesMasterId r:id="rId45"/>
  </p:notesMasterIdLst>
  <p:sldIdLst>
    <p:sldId id="258" r:id="rId11"/>
    <p:sldId id="2134805250" r:id="rId12"/>
    <p:sldId id="2134805225" r:id="rId13"/>
    <p:sldId id="2134805252" r:id="rId14"/>
    <p:sldId id="2134805251" r:id="rId15"/>
    <p:sldId id="2134805253" r:id="rId16"/>
    <p:sldId id="2134805256" r:id="rId17"/>
    <p:sldId id="2134805269" r:id="rId18"/>
    <p:sldId id="2134805255" r:id="rId19"/>
    <p:sldId id="2134805257" r:id="rId20"/>
    <p:sldId id="2134805268" r:id="rId21"/>
    <p:sldId id="2134805270" r:id="rId22"/>
    <p:sldId id="2134805271" r:id="rId23"/>
    <p:sldId id="2134805272" r:id="rId24"/>
    <p:sldId id="2134805274" r:id="rId25"/>
    <p:sldId id="2134805278" r:id="rId26"/>
    <p:sldId id="2134805279" r:id="rId27"/>
    <p:sldId id="2134805280" r:id="rId28"/>
    <p:sldId id="2134805260" r:id="rId29"/>
    <p:sldId id="2134805276" r:id="rId30"/>
    <p:sldId id="2134805261" r:id="rId31"/>
    <p:sldId id="2134805281" r:id="rId32"/>
    <p:sldId id="2134805277" r:id="rId33"/>
    <p:sldId id="2134805262" r:id="rId34"/>
    <p:sldId id="2134805263" r:id="rId35"/>
    <p:sldId id="2134805284" r:id="rId36"/>
    <p:sldId id="2134805282" r:id="rId37"/>
    <p:sldId id="2134805266" r:id="rId38"/>
    <p:sldId id="2134805258" r:id="rId39"/>
    <p:sldId id="2134805283" r:id="rId40"/>
    <p:sldId id="2134805265" r:id="rId41"/>
    <p:sldId id="2134805273" r:id="rId42"/>
    <p:sldId id="264" r:id="rId43"/>
    <p:sldId id="265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10"/>
    <a:srgbClr val="4BDD33"/>
    <a:srgbClr val="124191"/>
    <a:srgbClr val="FFFB00"/>
    <a:srgbClr val="FF3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>
        <p:scale>
          <a:sx n="110" d="100"/>
          <a:sy n="110" d="100"/>
        </p:scale>
        <p:origin x="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ndamy, Gabriel (Nokia - FR/Paris-Saclay)" userId="54396a6b-e017-4b62-814f-cf560b9431fb" providerId="ADAL" clId="{A1A12EA6-3399-4AEA-9AEA-5D3BFD2894F7}"/>
    <pc:docChg chg="custSel addSld delSld modSld sldOrd">
      <pc:chgData name="Grandamy, Gabriel (Nokia - FR/Paris-Saclay)" userId="54396a6b-e017-4b62-814f-cf560b9431fb" providerId="ADAL" clId="{A1A12EA6-3399-4AEA-9AEA-5D3BFD2894F7}" dt="2021-02-15T21:18:02.260" v="2575" actId="20577"/>
      <pc:docMkLst>
        <pc:docMk/>
      </pc:docMkLst>
      <pc:sldChg chg="addSp modSp">
        <pc:chgData name="Grandamy, Gabriel (Nokia - FR/Paris-Saclay)" userId="54396a6b-e017-4b62-814f-cf560b9431fb" providerId="ADAL" clId="{A1A12EA6-3399-4AEA-9AEA-5D3BFD2894F7}" dt="2021-02-15T21:10:34.948" v="2317" actId="6549"/>
        <pc:sldMkLst>
          <pc:docMk/>
          <pc:sldMk cId="2165169509" sldId="258"/>
        </pc:sldMkLst>
        <pc:spChg chg="add mod">
          <ac:chgData name="Grandamy, Gabriel (Nokia - FR/Paris-Saclay)" userId="54396a6b-e017-4b62-814f-cf560b9431fb" providerId="ADAL" clId="{A1A12EA6-3399-4AEA-9AEA-5D3BFD2894F7}" dt="2021-02-15T21:10:34.948" v="2317" actId="6549"/>
          <ac:spMkLst>
            <pc:docMk/>
            <pc:sldMk cId="2165169509" sldId="258"/>
            <ac:spMk id="5" creationId="{D7441BD1-51B5-4EC8-BDC2-E358D29C0167}"/>
          </ac:spMkLst>
        </pc:spChg>
      </pc:sldChg>
      <pc:sldChg chg="del">
        <pc:chgData name="Grandamy, Gabriel (Nokia - FR/Paris-Saclay)" userId="54396a6b-e017-4b62-814f-cf560b9431fb" providerId="ADAL" clId="{A1A12EA6-3399-4AEA-9AEA-5D3BFD2894F7}" dt="2021-02-11T09:48:40.564" v="129" actId="2696"/>
        <pc:sldMkLst>
          <pc:docMk/>
          <pc:sldMk cId="2530568336" sldId="259"/>
        </pc:sldMkLst>
      </pc:sldChg>
      <pc:sldChg chg="del">
        <pc:chgData name="Grandamy, Gabriel (Nokia - FR/Paris-Saclay)" userId="54396a6b-e017-4b62-814f-cf560b9431fb" providerId="ADAL" clId="{A1A12EA6-3399-4AEA-9AEA-5D3BFD2894F7}" dt="2021-02-11T11:18:34.146" v="1963" actId="2696"/>
        <pc:sldMkLst>
          <pc:docMk/>
          <pc:sldMk cId="176164036" sldId="269"/>
        </pc:sldMkLst>
      </pc:sldChg>
      <pc:sldChg chg="addSp modSp">
        <pc:chgData name="Grandamy, Gabriel (Nokia - FR/Paris-Saclay)" userId="54396a6b-e017-4b62-814f-cf560b9431fb" providerId="ADAL" clId="{A1A12EA6-3399-4AEA-9AEA-5D3BFD2894F7}" dt="2021-02-15T21:16:53.552" v="2556" actId="14100"/>
        <pc:sldMkLst>
          <pc:docMk/>
          <pc:sldMk cId="282932296" sldId="2134805225"/>
        </pc:sldMkLst>
        <pc:spChg chg="add mod">
          <ac:chgData name="Grandamy, Gabriel (Nokia - FR/Paris-Saclay)" userId="54396a6b-e017-4b62-814f-cf560b9431fb" providerId="ADAL" clId="{A1A12EA6-3399-4AEA-9AEA-5D3BFD2894F7}" dt="2021-02-15T21:04:18.234" v="2169" actId="1076"/>
          <ac:spMkLst>
            <pc:docMk/>
            <pc:sldMk cId="282932296" sldId="2134805225"/>
            <ac:spMk id="3" creationId="{E75C9F24-91F7-4AA5-888E-5C341E8AA06B}"/>
          </ac:spMkLst>
        </pc:spChg>
        <pc:spChg chg="mod">
          <ac:chgData name="Grandamy, Gabriel (Nokia - FR/Paris-Saclay)" userId="54396a6b-e017-4b62-814f-cf560b9431fb" providerId="ADAL" clId="{A1A12EA6-3399-4AEA-9AEA-5D3BFD2894F7}" dt="2021-02-15T21:16:53.552" v="2556" actId="14100"/>
          <ac:spMkLst>
            <pc:docMk/>
            <pc:sldMk cId="282932296" sldId="2134805225"/>
            <ac:spMk id="6" creationId="{C0D6EF99-3A08-224D-A05C-817424349439}"/>
          </ac:spMkLst>
        </pc:spChg>
      </pc:sldChg>
      <pc:sldChg chg="modSp">
        <pc:chgData name="Grandamy, Gabriel (Nokia - FR/Paris-Saclay)" userId="54396a6b-e017-4b62-814f-cf560b9431fb" providerId="ADAL" clId="{A1A12EA6-3399-4AEA-9AEA-5D3BFD2894F7}" dt="2021-02-15T21:16:08.873" v="2550" actId="20577"/>
        <pc:sldMkLst>
          <pc:docMk/>
          <pc:sldMk cId="1547868698" sldId="2134805250"/>
        </pc:sldMkLst>
        <pc:spChg chg="mod">
          <ac:chgData name="Grandamy, Gabriel (Nokia - FR/Paris-Saclay)" userId="54396a6b-e017-4b62-814f-cf560b9431fb" providerId="ADAL" clId="{A1A12EA6-3399-4AEA-9AEA-5D3BFD2894F7}" dt="2021-02-15T21:16:08.873" v="2550" actId="20577"/>
          <ac:spMkLst>
            <pc:docMk/>
            <pc:sldMk cId="1547868698" sldId="2134805250"/>
            <ac:spMk id="13" creationId="{CBDD7834-8961-4AEA-8484-2523ADF189D9}"/>
          </ac:spMkLst>
        </pc:spChg>
        <pc:spChg chg="mod">
          <ac:chgData name="Grandamy, Gabriel (Nokia - FR/Paris-Saclay)" userId="54396a6b-e017-4b62-814f-cf560b9431fb" providerId="ADAL" clId="{A1A12EA6-3399-4AEA-9AEA-5D3BFD2894F7}" dt="2021-02-15T20:59:18.361" v="2152" actId="6549"/>
          <ac:spMkLst>
            <pc:docMk/>
            <pc:sldMk cId="1547868698" sldId="2134805250"/>
            <ac:spMk id="14" creationId="{F4D3E748-B7C4-40B8-B841-796414166C15}"/>
          </ac:spMkLst>
        </pc:spChg>
        <pc:spChg chg="mod">
          <ac:chgData name="Grandamy, Gabriel (Nokia - FR/Paris-Saclay)" userId="54396a6b-e017-4b62-814f-cf560b9431fb" providerId="ADAL" clId="{A1A12EA6-3399-4AEA-9AEA-5D3BFD2894F7}" dt="2021-02-15T20:58:31.471" v="2130" actId="404"/>
          <ac:spMkLst>
            <pc:docMk/>
            <pc:sldMk cId="1547868698" sldId="2134805250"/>
            <ac:spMk id="15" creationId="{4F06AC20-DED7-4A36-BC7B-278B2C346971}"/>
          </ac:spMkLst>
        </pc:spChg>
        <pc:spChg chg="mod">
          <ac:chgData name="Grandamy, Gabriel (Nokia - FR/Paris-Saclay)" userId="54396a6b-e017-4b62-814f-cf560b9431fb" providerId="ADAL" clId="{A1A12EA6-3399-4AEA-9AEA-5D3BFD2894F7}" dt="2021-02-15T20:58:31.471" v="2130" actId="404"/>
          <ac:spMkLst>
            <pc:docMk/>
            <pc:sldMk cId="1547868698" sldId="2134805250"/>
            <ac:spMk id="16" creationId="{AEC3206A-3D09-4919-960E-CF94987A08BC}"/>
          </ac:spMkLst>
        </pc:spChg>
      </pc:sldChg>
      <pc:sldChg chg="addSp delSp modSp">
        <pc:chgData name="Grandamy, Gabriel (Nokia - FR/Paris-Saclay)" userId="54396a6b-e017-4b62-814f-cf560b9431fb" providerId="ADAL" clId="{A1A12EA6-3399-4AEA-9AEA-5D3BFD2894F7}" dt="2021-02-10T22:30:48.253" v="11"/>
        <pc:sldMkLst>
          <pc:docMk/>
          <pc:sldMk cId="3933934457" sldId="2134805251"/>
        </pc:sldMkLst>
        <pc:picChg chg="add mod">
          <ac:chgData name="Grandamy, Gabriel (Nokia - FR/Paris-Saclay)" userId="54396a6b-e017-4b62-814f-cf560b9431fb" providerId="ADAL" clId="{A1A12EA6-3399-4AEA-9AEA-5D3BFD2894F7}" dt="2021-02-10T22:21:24.184" v="4" actId="1076"/>
          <ac:picMkLst>
            <pc:docMk/>
            <pc:sldMk cId="3933934457" sldId="2134805251"/>
            <ac:picMk id="3" creationId="{9CDFE74F-4D98-4B94-9CD9-BB80316EA65D}"/>
          </ac:picMkLst>
        </pc:picChg>
        <pc:picChg chg="add del mod">
          <ac:chgData name="Grandamy, Gabriel (Nokia - FR/Paris-Saclay)" userId="54396a6b-e017-4b62-814f-cf560b9431fb" providerId="ADAL" clId="{A1A12EA6-3399-4AEA-9AEA-5D3BFD2894F7}" dt="2021-02-10T22:30:48.253" v="11"/>
          <ac:picMkLst>
            <pc:docMk/>
            <pc:sldMk cId="3933934457" sldId="2134805251"/>
            <ac:picMk id="5" creationId="{5E0F356B-4080-4C67-A455-65B938004654}"/>
          </ac:picMkLst>
        </pc:picChg>
      </pc:sldChg>
      <pc:sldChg chg="addSp modSp">
        <pc:chgData name="Grandamy, Gabriel (Nokia - FR/Paris-Saclay)" userId="54396a6b-e017-4b62-814f-cf560b9431fb" providerId="ADAL" clId="{A1A12EA6-3399-4AEA-9AEA-5D3BFD2894F7}" dt="2021-02-15T21:17:30.688" v="2569" actId="20577"/>
        <pc:sldMkLst>
          <pc:docMk/>
          <pc:sldMk cId="2684496659" sldId="2134805252"/>
        </pc:sldMkLst>
        <pc:spChg chg="mod">
          <ac:chgData name="Grandamy, Gabriel (Nokia - FR/Paris-Saclay)" userId="54396a6b-e017-4b62-814f-cf560b9431fb" providerId="ADAL" clId="{A1A12EA6-3399-4AEA-9AEA-5D3BFD2894F7}" dt="2021-02-15T21:17:30.688" v="2569" actId="20577"/>
          <ac:spMkLst>
            <pc:docMk/>
            <pc:sldMk cId="2684496659" sldId="2134805252"/>
            <ac:spMk id="6" creationId="{C0D6EF99-3A08-224D-A05C-817424349439}"/>
          </ac:spMkLst>
        </pc:spChg>
        <pc:picChg chg="add mod">
          <ac:chgData name="Grandamy, Gabriel (Nokia - FR/Paris-Saclay)" userId="54396a6b-e017-4b62-814f-cf560b9431fb" providerId="ADAL" clId="{A1A12EA6-3399-4AEA-9AEA-5D3BFD2894F7}" dt="2021-02-10T22:30:59.093" v="13" actId="1076"/>
          <ac:picMkLst>
            <pc:docMk/>
            <pc:sldMk cId="2684496659" sldId="2134805252"/>
            <ac:picMk id="5" creationId="{28F85D75-8310-4A62-B5AE-9F0785B706DC}"/>
          </ac:picMkLst>
        </pc:picChg>
      </pc:sldChg>
      <pc:sldChg chg="modSp">
        <pc:chgData name="Grandamy, Gabriel (Nokia - FR/Paris-Saclay)" userId="54396a6b-e017-4b62-814f-cf560b9431fb" providerId="ADAL" clId="{A1A12EA6-3399-4AEA-9AEA-5D3BFD2894F7}" dt="2021-02-11T09:57:59.402" v="161" actId="20577"/>
        <pc:sldMkLst>
          <pc:docMk/>
          <pc:sldMk cId="2293428722" sldId="2134805253"/>
        </pc:sldMkLst>
        <pc:spChg chg="mod">
          <ac:chgData name="Grandamy, Gabriel (Nokia - FR/Paris-Saclay)" userId="54396a6b-e017-4b62-814f-cf560b9431fb" providerId="ADAL" clId="{A1A12EA6-3399-4AEA-9AEA-5D3BFD2894F7}" dt="2021-02-11T09:57:59.402" v="161" actId="20577"/>
          <ac:spMkLst>
            <pc:docMk/>
            <pc:sldMk cId="2293428722" sldId="2134805253"/>
            <ac:spMk id="6" creationId="{C0D6EF99-3A08-224D-A05C-817424349439}"/>
          </ac:spMkLst>
        </pc:spChg>
      </pc:sldChg>
      <pc:sldChg chg="modSp">
        <pc:chgData name="Grandamy, Gabriel (Nokia - FR/Paris-Saclay)" userId="54396a6b-e017-4b62-814f-cf560b9431fb" providerId="ADAL" clId="{A1A12EA6-3399-4AEA-9AEA-5D3BFD2894F7}" dt="2021-02-11T09:57:50.862" v="159" actId="20577"/>
        <pc:sldMkLst>
          <pc:docMk/>
          <pc:sldMk cId="4111635409" sldId="2134805254"/>
        </pc:sldMkLst>
        <pc:spChg chg="mod">
          <ac:chgData name="Grandamy, Gabriel (Nokia - FR/Paris-Saclay)" userId="54396a6b-e017-4b62-814f-cf560b9431fb" providerId="ADAL" clId="{A1A12EA6-3399-4AEA-9AEA-5D3BFD2894F7}" dt="2021-02-10T22:31:44.810" v="14" actId="20577"/>
          <ac:spMkLst>
            <pc:docMk/>
            <pc:sldMk cId="4111635409" sldId="2134805254"/>
            <ac:spMk id="2" creationId="{A2DF9427-4B7A-4B38-9129-8A30E6783C4E}"/>
          </ac:spMkLst>
        </pc:spChg>
        <pc:spChg chg="mod">
          <ac:chgData name="Grandamy, Gabriel (Nokia - FR/Paris-Saclay)" userId="54396a6b-e017-4b62-814f-cf560b9431fb" providerId="ADAL" clId="{A1A12EA6-3399-4AEA-9AEA-5D3BFD2894F7}" dt="2021-02-11T09:57:50.862" v="159" actId="20577"/>
          <ac:spMkLst>
            <pc:docMk/>
            <pc:sldMk cId="4111635409" sldId="2134805254"/>
            <ac:spMk id="6" creationId="{C0D6EF99-3A08-224D-A05C-817424349439}"/>
          </ac:spMkLst>
        </pc:spChg>
      </pc:sldChg>
      <pc:sldChg chg="addSp delSp modSp">
        <pc:chgData name="Grandamy, Gabriel (Nokia - FR/Paris-Saclay)" userId="54396a6b-e017-4b62-814f-cf560b9431fb" providerId="ADAL" clId="{A1A12EA6-3399-4AEA-9AEA-5D3BFD2894F7}" dt="2021-02-15T21:16:16.624" v="2551" actId="20577"/>
        <pc:sldMkLst>
          <pc:docMk/>
          <pc:sldMk cId="568119431" sldId="2134805255"/>
        </pc:sldMkLst>
        <pc:spChg chg="del mod">
          <ac:chgData name="Grandamy, Gabriel (Nokia - FR/Paris-Saclay)" userId="54396a6b-e017-4b62-814f-cf560b9431fb" providerId="ADAL" clId="{A1A12EA6-3399-4AEA-9AEA-5D3BFD2894F7}" dt="2021-02-15T21:09:52.817" v="2311" actId="478"/>
          <ac:spMkLst>
            <pc:docMk/>
            <pc:sldMk cId="568119431" sldId="2134805255"/>
            <ac:spMk id="13" creationId="{CBDD7834-8961-4AEA-8484-2523ADF189D9}"/>
          </ac:spMkLst>
        </pc:spChg>
        <pc:spChg chg="del mod">
          <ac:chgData name="Grandamy, Gabriel (Nokia - FR/Paris-Saclay)" userId="54396a6b-e017-4b62-814f-cf560b9431fb" providerId="ADAL" clId="{A1A12EA6-3399-4AEA-9AEA-5D3BFD2894F7}" dt="2021-02-15T21:09:52.817" v="2311" actId="478"/>
          <ac:spMkLst>
            <pc:docMk/>
            <pc:sldMk cId="568119431" sldId="2134805255"/>
            <ac:spMk id="14" creationId="{F4D3E748-B7C4-40B8-B841-796414166C15}"/>
          </ac:spMkLst>
        </pc:spChg>
        <pc:spChg chg="del mod">
          <ac:chgData name="Grandamy, Gabriel (Nokia - FR/Paris-Saclay)" userId="54396a6b-e017-4b62-814f-cf560b9431fb" providerId="ADAL" clId="{A1A12EA6-3399-4AEA-9AEA-5D3BFD2894F7}" dt="2021-02-15T21:09:52.817" v="2311" actId="478"/>
          <ac:spMkLst>
            <pc:docMk/>
            <pc:sldMk cId="568119431" sldId="2134805255"/>
            <ac:spMk id="15" creationId="{4F06AC20-DED7-4A36-BC7B-278B2C346971}"/>
          </ac:spMkLst>
        </pc:spChg>
        <pc:spChg chg="del mod">
          <ac:chgData name="Grandamy, Gabriel (Nokia - FR/Paris-Saclay)" userId="54396a6b-e017-4b62-814f-cf560b9431fb" providerId="ADAL" clId="{A1A12EA6-3399-4AEA-9AEA-5D3BFD2894F7}" dt="2021-02-15T21:09:52.817" v="2311" actId="478"/>
          <ac:spMkLst>
            <pc:docMk/>
            <pc:sldMk cId="568119431" sldId="2134805255"/>
            <ac:spMk id="16" creationId="{AEC3206A-3D09-4919-960E-CF94987A08BC}"/>
          </ac:spMkLst>
        </pc:spChg>
        <pc:spChg chg="add mod">
          <ac:chgData name="Grandamy, Gabriel (Nokia - FR/Paris-Saclay)" userId="54396a6b-e017-4b62-814f-cf560b9431fb" providerId="ADAL" clId="{A1A12EA6-3399-4AEA-9AEA-5D3BFD2894F7}" dt="2021-02-15T21:16:16.624" v="2551" actId="20577"/>
          <ac:spMkLst>
            <pc:docMk/>
            <pc:sldMk cId="568119431" sldId="2134805255"/>
            <ac:spMk id="18" creationId="{AAC924FE-5286-4472-8186-773583B35A3A}"/>
          </ac:spMkLst>
        </pc:spChg>
        <pc:spChg chg="add">
          <ac:chgData name="Grandamy, Gabriel (Nokia - FR/Paris-Saclay)" userId="54396a6b-e017-4b62-814f-cf560b9431fb" providerId="ADAL" clId="{A1A12EA6-3399-4AEA-9AEA-5D3BFD2894F7}" dt="2021-02-15T21:09:53.893" v="2312"/>
          <ac:spMkLst>
            <pc:docMk/>
            <pc:sldMk cId="568119431" sldId="2134805255"/>
            <ac:spMk id="19" creationId="{A9E168D5-ED9B-434D-BC6D-383FE5610BD4}"/>
          </ac:spMkLst>
        </pc:spChg>
        <pc:spChg chg="add">
          <ac:chgData name="Grandamy, Gabriel (Nokia - FR/Paris-Saclay)" userId="54396a6b-e017-4b62-814f-cf560b9431fb" providerId="ADAL" clId="{A1A12EA6-3399-4AEA-9AEA-5D3BFD2894F7}" dt="2021-02-15T21:09:53.893" v="2312"/>
          <ac:spMkLst>
            <pc:docMk/>
            <pc:sldMk cId="568119431" sldId="2134805255"/>
            <ac:spMk id="20" creationId="{0931381E-FFBA-49FB-9646-4EA5DB99C85D}"/>
          </ac:spMkLst>
        </pc:spChg>
        <pc:spChg chg="add">
          <ac:chgData name="Grandamy, Gabriel (Nokia - FR/Paris-Saclay)" userId="54396a6b-e017-4b62-814f-cf560b9431fb" providerId="ADAL" clId="{A1A12EA6-3399-4AEA-9AEA-5D3BFD2894F7}" dt="2021-02-15T21:09:53.893" v="2312"/>
          <ac:spMkLst>
            <pc:docMk/>
            <pc:sldMk cId="568119431" sldId="2134805255"/>
            <ac:spMk id="21" creationId="{7F587BFB-FC8A-4464-9577-05346D9FFD38}"/>
          </ac:spMkLst>
        </pc:spChg>
      </pc:sldChg>
      <pc:sldChg chg="modSp ord">
        <pc:chgData name="Grandamy, Gabriel (Nokia - FR/Paris-Saclay)" userId="54396a6b-e017-4b62-814f-cf560b9431fb" providerId="ADAL" clId="{A1A12EA6-3399-4AEA-9AEA-5D3BFD2894F7}" dt="2021-02-15T21:18:02.260" v="2575" actId="20577"/>
        <pc:sldMkLst>
          <pc:docMk/>
          <pc:sldMk cId="2309253186" sldId="2134805256"/>
        </pc:sldMkLst>
        <pc:spChg chg="mod">
          <ac:chgData name="Grandamy, Gabriel (Nokia - FR/Paris-Saclay)" userId="54396a6b-e017-4b62-814f-cf560b9431fb" providerId="ADAL" clId="{A1A12EA6-3399-4AEA-9AEA-5D3BFD2894F7}" dt="2021-02-15T21:18:02.260" v="2575" actId="20577"/>
          <ac:spMkLst>
            <pc:docMk/>
            <pc:sldMk cId="2309253186" sldId="2134805256"/>
            <ac:spMk id="2" creationId="{A2DF9427-4B7A-4B38-9129-8A30E6783C4E}"/>
          </ac:spMkLst>
        </pc:spChg>
        <pc:spChg chg="mod">
          <ac:chgData name="Grandamy, Gabriel (Nokia - FR/Paris-Saclay)" userId="54396a6b-e017-4b62-814f-cf560b9431fb" providerId="ADAL" clId="{A1A12EA6-3399-4AEA-9AEA-5D3BFD2894F7}" dt="2021-02-15T21:08:41.677" v="2294" actId="20577"/>
          <ac:spMkLst>
            <pc:docMk/>
            <pc:sldMk cId="2309253186" sldId="2134805256"/>
            <ac:spMk id="6" creationId="{C0D6EF99-3A08-224D-A05C-817424349439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09:44:11.096" v="47" actId="20577"/>
        <pc:sldMkLst>
          <pc:docMk/>
          <pc:sldMk cId="3133194033" sldId="2134805257"/>
        </pc:sldMkLst>
        <pc:spChg chg="mod">
          <ac:chgData name="Grandamy, Gabriel (Nokia - FR/Paris-Saclay)" userId="54396a6b-e017-4b62-814f-cf560b9431fb" providerId="ADAL" clId="{A1A12EA6-3399-4AEA-9AEA-5D3BFD2894F7}" dt="2021-02-11T09:44:05.535" v="45" actId="20577"/>
          <ac:spMkLst>
            <pc:docMk/>
            <pc:sldMk cId="3133194033" sldId="2134805257"/>
            <ac:spMk id="2" creationId="{A2DF9427-4B7A-4B38-9129-8A30E6783C4E}"/>
          </ac:spMkLst>
        </pc:spChg>
        <pc:spChg chg="mod">
          <ac:chgData name="Grandamy, Gabriel (Nokia - FR/Paris-Saclay)" userId="54396a6b-e017-4b62-814f-cf560b9431fb" providerId="ADAL" clId="{A1A12EA6-3399-4AEA-9AEA-5D3BFD2894F7}" dt="2021-02-11T09:44:11.096" v="47" actId="20577"/>
          <ac:spMkLst>
            <pc:docMk/>
            <pc:sldMk cId="3133194033" sldId="2134805257"/>
            <ac:spMk id="6" creationId="{C0D6EF99-3A08-224D-A05C-817424349439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1:21:36.557" v="2093" actId="790"/>
        <pc:sldMkLst>
          <pc:docMk/>
          <pc:sldMk cId="753799719" sldId="2134805258"/>
        </pc:sldMkLst>
        <pc:spChg chg="mod">
          <ac:chgData name="Grandamy, Gabriel (Nokia - FR/Paris-Saclay)" userId="54396a6b-e017-4b62-814f-cf560b9431fb" providerId="ADAL" clId="{A1A12EA6-3399-4AEA-9AEA-5D3BFD2894F7}" dt="2021-02-11T11:21:36.557" v="2093" actId="790"/>
          <ac:spMkLst>
            <pc:docMk/>
            <pc:sldMk cId="753799719" sldId="2134805258"/>
            <ac:spMk id="2" creationId="{219D4337-B12E-4B25-AD69-DA77952ECA7A}"/>
          </ac:spMkLst>
        </pc:spChg>
        <pc:spChg chg="mod">
          <ac:chgData name="Grandamy, Gabriel (Nokia - FR/Paris-Saclay)" userId="54396a6b-e017-4b62-814f-cf560b9431fb" providerId="ADAL" clId="{A1A12EA6-3399-4AEA-9AEA-5D3BFD2894F7}" dt="2021-02-11T11:21:36.557" v="2093" actId="790"/>
          <ac:spMkLst>
            <pc:docMk/>
            <pc:sldMk cId="753799719" sldId="2134805258"/>
            <ac:spMk id="3" creationId="{11B869F7-F971-4DF1-8AFB-6517456B19FC}"/>
          </ac:spMkLst>
        </pc:spChg>
        <pc:spChg chg="mod">
          <ac:chgData name="Grandamy, Gabriel (Nokia - FR/Paris-Saclay)" userId="54396a6b-e017-4b62-814f-cf560b9431fb" providerId="ADAL" clId="{A1A12EA6-3399-4AEA-9AEA-5D3BFD2894F7}" dt="2021-02-11T11:21:36.557" v="2093" actId="790"/>
          <ac:spMkLst>
            <pc:docMk/>
            <pc:sldMk cId="753799719" sldId="2134805258"/>
            <ac:spMk id="4" creationId="{73E3CB2A-EFA0-4632-8902-FA2B479A1D13}"/>
          </ac:spMkLst>
        </pc:spChg>
      </pc:sldChg>
      <pc:sldChg chg="modSp add ord">
        <pc:chgData name="Grandamy, Gabriel (Nokia - FR/Paris-Saclay)" userId="54396a6b-e017-4b62-814f-cf560b9431fb" providerId="ADAL" clId="{A1A12EA6-3399-4AEA-9AEA-5D3BFD2894F7}" dt="2021-02-11T09:50:09.834" v="157" actId="20577"/>
        <pc:sldMkLst>
          <pc:docMk/>
          <pc:sldMk cId="2055000094" sldId="2134805259"/>
        </pc:sldMkLst>
        <pc:spChg chg="mod">
          <ac:chgData name="Grandamy, Gabriel (Nokia - FR/Paris-Saclay)" userId="54396a6b-e017-4b62-814f-cf560b9431fb" providerId="ADAL" clId="{A1A12EA6-3399-4AEA-9AEA-5D3BFD2894F7}" dt="2021-02-11T09:50:09.834" v="157" actId="20577"/>
          <ac:spMkLst>
            <pc:docMk/>
            <pc:sldMk cId="2055000094" sldId="2134805259"/>
            <ac:spMk id="2" creationId="{A2DF9427-4B7A-4B38-9129-8A30E6783C4E}"/>
          </ac:spMkLst>
        </pc:spChg>
      </pc:sldChg>
      <pc:sldChg chg="addSp delSp modSp add">
        <pc:chgData name="Grandamy, Gabriel (Nokia - FR/Paris-Saclay)" userId="54396a6b-e017-4b62-814f-cf560b9431fb" providerId="ADAL" clId="{A1A12EA6-3399-4AEA-9AEA-5D3BFD2894F7}" dt="2021-02-15T21:16:22.278" v="2552" actId="20577"/>
        <pc:sldMkLst>
          <pc:docMk/>
          <pc:sldMk cId="3021326229" sldId="2134805260"/>
        </pc:sldMkLst>
        <pc:spChg chg="mod">
          <ac:chgData name="Grandamy, Gabriel (Nokia - FR/Paris-Saclay)" userId="54396a6b-e017-4b62-814f-cf560b9431fb" providerId="ADAL" clId="{A1A12EA6-3399-4AEA-9AEA-5D3BFD2894F7}" dt="2021-02-11T09:59:49.318" v="166" actId="108"/>
          <ac:spMkLst>
            <pc:docMk/>
            <pc:sldMk cId="3021326229" sldId="2134805260"/>
            <ac:spMk id="6" creationId="{E0AE1B67-2017-4CBF-B814-1A0436D21915}"/>
          </ac:spMkLst>
        </pc:spChg>
        <pc:spChg chg="mod">
          <ac:chgData name="Grandamy, Gabriel (Nokia - FR/Paris-Saclay)" userId="54396a6b-e017-4b62-814f-cf560b9431fb" providerId="ADAL" clId="{A1A12EA6-3399-4AEA-9AEA-5D3BFD2894F7}" dt="2021-02-11T09:59:45.409" v="165" actId="108"/>
          <ac:spMkLst>
            <pc:docMk/>
            <pc:sldMk cId="3021326229" sldId="2134805260"/>
            <ac:spMk id="7" creationId="{872FE98C-362B-4E5F-A604-9755F433E2B6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1.409" v="2313" actId="478"/>
          <ac:spMkLst>
            <pc:docMk/>
            <pc:sldMk cId="3021326229" sldId="2134805260"/>
            <ac:spMk id="13" creationId="{CBDD7834-8961-4AEA-8484-2523ADF189D9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1.409" v="2313" actId="478"/>
          <ac:spMkLst>
            <pc:docMk/>
            <pc:sldMk cId="3021326229" sldId="2134805260"/>
            <ac:spMk id="14" creationId="{F4D3E748-B7C4-40B8-B841-796414166C15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1.409" v="2313" actId="478"/>
          <ac:spMkLst>
            <pc:docMk/>
            <pc:sldMk cId="3021326229" sldId="2134805260"/>
            <ac:spMk id="15" creationId="{4F06AC20-DED7-4A36-BC7B-278B2C346971}"/>
          </ac:spMkLst>
        </pc:spChg>
        <pc:spChg chg="del mod">
          <ac:chgData name="Grandamy, Gabriel (Nokia - FR/Paris-Saclay)" userId="54396a6b-e017-4b62-814f-cf560b9431fb" providerId="ADAL" clId="{A1A12EA6-3399-4AEA-9AEA-5D3BFD2894F7}" dt="2021-02-15T21:10:01.409" v="2313" actId="478"/>
          <ac:spMkLst>
            <pc:docMk/>
            <pc:sldMk cId="3021326229" sldId="2134805260"/>
            <ac:spMk id="16" creationId="{AEC3206A-3D09-4919-960E-CF94987A08BC}"/>
          </ac:spMkLst>
        </pc:spChg>
        <pc:spChg chg="add mod">
          <ac:chgData name="Grandamy, Gabriel (Nokia - FR/Paris-Saclay)" userId="54396a6b-e017-4b62-814f-cf560b9431fb" providerId="ADAL" clId="{A1A12EA6-3399-4AEA-9AEA-5D3BFD2894F7}" dt="2021-02-15T21:16:22.278" v="2552" actId="20577"/>
          <ac:spMkLst>
            <pc:docMk/>
            <pc:sldMk cId="3021326229" sldId="2134805260"/>
            <ac:spMk id="18" creationId="{CCF7B241-7949-4C9C-B8A8-ED383BA236B2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2.335" v="2314"/>
          <ac:spMkLst>
            <pc:docMk/>
            <pc:sldMk cId="3021326229" sldId="2134805260"/>
            <ac:spMk id="19" creationId="{B17B3FA2-C0BB-4756-A2BE-91F549CFCB56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2.335" v="2314"/>
          <ac:spMkLst>
            <pc:docMk/>
            <pc:sldMk cId="3021326229" sldId="2134805260"/>
            <ac:spMk id="20" creationId="{A500EB60-939A-417C-8BFE-00F8FBC73DA4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2.335" v="2314"/>
          <ac:spMkLst>
            <pc:docMk/>
            <pc:sldMk cId="3021326229" sldId="2134805260"/>
            <ac:spMk id="21" creationId="{C6FEEABF-33A8-43B1-874A-3788D66BDAE1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1:16:07.337" v="1900" actId="20577"/>
        <pc:sldMkLst>
          <pc:docMk/>
          <pc:sldMk cId="276566859" sldId="2134805261"/>
        </pc:sldMkLst>
        <pc:spChg chg="mod">
          <ac:chgData name="Grandamy, Gabriel (Nokia - FR/Paris-Saclay)" userId="54396a6b-e017-4b62-814f-cf560b9431fb" providerId="ADAL" clId="{A1A12EA6-3399-4AEA-9AEA-5D3BFD2894F7}" dt="2021-02-11T11:16:07.337" v="1900" actId="20577"/>
          <ac:spMkLst>
            <pc:docMk/>
            <pc:sldMk cId="276566859" sldId="2134805261"/>
            <ac:spMk id="2" creationId="{A2DF9427-4B7A-4B38-9129-8A30E6783C4E}"/>
          </ac:spMkLst>
        </pc:spChg>
      </pc:sldChg>
      <pc:sldChg chg="addSp delSp modSp add">
        <pc:chgData name="Grandamy, Gabriel (Nokia - FR/Paris-Saclay)" userId="54396a6b-e017-4b62-814f-cf560b9431fb" providerId="ADAL" clId="{A1A12EA6-3399-4AEA-9AEA-5D3BFD2894F7}" dt="2021-02-15T21:16:27.675" v="2553" actId="20577"/>
        <pc:sldMkLst>
          <pc:docMk/>
          <pc:sldMk cId="1447212355" sldId="2134805262"/>
        </pc:sldMkLst>
        <pc:spChg chg="mod">
          <ac:chgData name="Grandamy, Gabriel (Nokia - FR/Paris-Saclay)" userId="54396a6b-e017-4b62-814f-cf560b9431fb" providerId="ADAL" clId="{A1A12EA6-3399-4AEA-9AEA-5D3BFD2894F7}" dt="2021-02-11T10:00:05.210" v="168" actId="108"/>
          <ac:spMkLst>
            <pc:docMk/>
            <pc:sldMk cId="1447212355" sldId="2134805262"/>
            <ac:spMk id="6" creationId="{E0AE1B67-2017-4CBF-B814-1A0436D21915}"/>
          </ac:spMkLst>
        </pc:spChg>
        <pc:spChg chg="mod">
          <ac:chgData name="Grandamy, Gabriel (Nokia - FR/Paris-Saclay)" userId="54396a6b-e017-4b62-814f-cf560b9431fb" providerId="ADAL" clId="{A1A12EA6-3399-4AEA-9AEA-5D3BFD2894F7}" dt="2021-02-11T10:00:00.912" v="167" actId="108"/>
          <ac:spMkLst>
            <pc:docMk/>
            <pc:sldMk cId="1447212355" sldId="2134805262"/>
            <ac:spMk id="8" creationId="{3C1911DB-5F07-43EC-A6B0-B71769E1DB0F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8.912" v="2315" actId="478"/>
          <ac:spMkLst>
            <pc:docMk/>
            <pc:sldMk cId="1447212355" sldId="2134805262"/>
            <ac:spMk id="13" creationId="{CBDD7834-8961-4AEA-8484-2523ADF189D9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8.912" v="2315" actId="478"/>
          <ac:spMkLst>
            <pc:docMk/>
            <pc:sldMk cId="1447212355" sldId="2134805262"/>
            <ac:spMk id="14" creationId="{F4D3E748-B7C4-40B8-B841-796414166C15}"/>
          </ac:spMkLst>
        </pc:spChg>
        <pc:spChg chg="del">
          <ac:chgData name="Grandamy, Gabriel (Nokia - FR/Paris-Saclay)" userId="54396a6b-e017-4b62-814f-cf560b9431fb" providerId="ADAL" clId="{A1A12EA6-3399-4AEA-9AEA-5D3BFD2894F7}" dt="2021-02-15T21:10:08.912" v="2315" actId="478"/>
          <ac:spMkLst>
            <pc:docMk/>
            <pc:sldMk cId="1447212355" sldId="2134805262"/>
            <ac:spMk id="15" creationId="{4F06AC20-DED7-4A36-BC7B-278B2C346971}"/>
          </ac:spMkLst>
        </pc:spChg>
        <pc:spChg chg="del mod">
          <ac:chgData name="Grandamy, Gabriel (Nokia - FR/Paris-Saclay)" userId="54396a6b-e017-4b62-814f-cf560b9431fb" providerId="ADAL" clId="{A1A12EA6-3399-4AEA-9AEA-5D3BFD2894F7}" dt="2021-02-15T21:10:08.912" v="2315" actId="478"/>
          <ac:spMkLst>
            <pc:docMk/>
            <pc:sldMk cId="1447212355" sldId="2134805262"/>
            <ac:spMk id="16" creationId="{AEC3206A-3D09-4919-960E-CF94987A08BC}"/>
          </ac:spMkLst>
        </pc:spChg>
        <pc:spChg chg="add mod">
          <ac:chgData name="Grandamy, Gabriel (Nokia - FR/Paris-Saclay)" userId="54396a6b-e017-4b62-814f-cf560b9431fb" providerId="ADAL" clId="{A1A12EA6-3399-4AEA-9AEA-5D3BFD2894F7}" dt="2021-02-15T21:16:27.675" v="2553" actId="20577"/>
          <ac:spMkLst>
            <pc:docMk/>
            <pc:sldMk cId="1447212355" sldId="2134805262"/>
            <ac:spMk id="18" creationId="{700F5EB0-54DD-405B-B0EC-A20F0A715CE2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9.692" v="2316"/>
          <ac:spMkLst>
            <pc:docMk/>
            <pc:sldMk cId="1447212355" sldId="2134805262"/>
            <ac:spMk id="19" creationId="{C3F9F90D-D97A-4843-93E8-851FDDADE88E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9.692" v="2316"/>
          <ac:spMkLst>
            <pc:docMk/>
            <pc:sldMk cId="1447212355" sldId="2134805262"/>
            <ac:spMk id="20" creationId="{C464BF6D-7911-4AA1-9501-F5DDA51CE5C2}"/>
          </ac:spMkLst>
        </pc:spChg>
        <pc:spChg chg="add">
          <ac:chgData name="Grandamy, Gabriel (Nokia - FR/Paris-Saclay)" userId="54396a6b-e017-4b62-814f-cf560b9431fb" providerId="ADAL" clId="{A1A12EA6-3399-4AEA-9AEA-5D3BFD2894F7}" dt="2021-02-15T21:10:09.692" v="2316"/>
          <ac:spMkLst>
            <pc:docMk/>
            <pc:sldMk cId="1447212355" sldId="2134805262"/>
            <ac:spMk id="21" creationId="{24331574-2F4F-4D9A-8190-E3C644E2EEC3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0:02:18.169" v="277" actId="20577"/>
        <pc:sldMkLst>
          <pc:docMk/>
          <pc:sldMk cId="2346679912" sldId="2134805263"/>
        </pc:sldMkLst>
        <pc:spChg chg="mod">
          <ac:chgData name="Grandamy, Gabriel (Nokia - FR/Paris-Saclay)" userId="54396a6b-e017-4b62-814f-cf560b9431fb" providerId="ADAL" clId="{A1A12EA6-3399-4AEA-9AEA-5D3BFD2894F7}" dt="2021-02-11T10:02:18.169" v="277" actId="20577"/>
          <ac:spMkLst>
            <pc:docMk/>
            <pc:sldMk cId="2346679912" sldId="2134805263"/>
            <ac:spMk id="2" creationId="{A2DF9427-4B7A-4B38-9129-8A30E6783C4E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0:09:15.537" v="508" actId="20577"/>
        <pc:sldMkLst>
          <pc:docMk/>
          <pc:sldMk cId="2832497277" sldId="2134805264"/>
        </pc:sldMkLst>
        <pc:spChg chg="mod">
          <ac:chgData name="Grandamy, Gabriel (Nokia - FR/Paris-Saclay)" userId="54396a6b-e017-4b62-814f-cf560b9431fb" providerId="ADAL" clId="{A1A12EA6-3399-4AEA-9AEA-5D3BFD2894F7}" dt="2021-02-11T10:02:40.416" v="309" actId="20577"/>
          <ac:spMkLst>
            <pc:docMk/>
            <pc:sldMk cId="2832497277" sldId="2134805264"/>
            <ac:spMk id="2" creationId="{A2DF9427-4B7A-4B38-9129-8A30E6783C4E}"/>
          </ac:spMkLst>
        </pc:spChg>
        <pc:spChg chg="mod">
          <ac:chgData name="Grandamy, Gabriel (Nokia - FR/Paris-Saclay)" userId="54396a6b-e017-4b62-814f-cf560b9431fb" providerId="ADAL" clId="{A1A12EA6-3399-4AEA-9AEA-5D3BFD2894F7}" dt="2021-02-11T10:09:15.537" v="508" actId="20577"/>
          <ac:spMkLst>
            <pc:docMk/>
            <pc:sldMk cId="2832497277" sldId="2134805264"/>
            <ac:spMk id="6" creationId="{C0D6EF99-3A08-224D-A05C-817424349439}"/>
          </ac:spMkLst>
        </pc:spChg>
      </pc:sldChg>
      <pc:sldChg chg="addSp modSp add">
        <pc:chgData name="Grandamy, Gabriel (Nokia - FR/Paris-Saclay)" userId="54396a6b-e017-4b62-814f-cf560b9431fb" providerId="ADAL" clId="{A1A12EA6-3399-4AEA-9AEA-5D3BFD2894F7}" dt="2021-02-15T21:10:45.688" v="2318" actId="6549"/>
        <pc:sldMkLst>
          <pc:docMk/>
          <pc:sldMk cId="4129058694" sldId="2134805265"/>
        </pc:sldMkLst>
        <pc:spChg chg="mod">
          <ac:chgData name="Grandamy, Gabriel (Nokia - FR/Paris-Saclay)" userId="54396a6b-e017-4b62-814f-cf560b9431fb" providerId="ADAL" clId="{A1A12EA6-3399-4AEA-9AEA-5D3BFD2894F7}" dt="2021-02-11T10:27:00.304" v="1840" actId="790"/>
          <ac:spMkLst>
            <pc:docMk/>
            <pc:sldMk cId="4129058694" sldId="2134805265"/>
            <ac:spMk id="2" creationId="{A2DF9427-4B7A-4B38-9129-8A30E6783C4E}"/>
          </ac:spMkLst>
        </pc:spChg>
        <pc:spChg chg="add mod">
          <ac:chgData name="Grandamy, Gabriel (Nokia - FR/Paris-Saclay)" userId="54396a6b-e017-4b62-814f-cf560b9431fb" providerId="ADAL" clId="{A1A12EA6-3399-4AEA-9AEA-5D3BFD2894F7}" dt="2021-02-15T21:10:45.688" v="2318" actId="6549"/>
          <ac:spMkLst>
            <pc:docMk/>
            <pc:sldMk cId="4129058694" sldId="2134805265"/>
            <ac:spMk id="3" creationId="{CFE3E5EA-205D-496C-A71B-2DE3ABEA5656}"/>
          </ac:spMkLst>
        </pc:spChg>
        <pc:spChg chg="mod">
          <ac:chgData name="Grandamy, Gabriel (Nokia - FR/Paris-Saclay)" userId="54396a6b-e017-4b62-814f-cf560b9431fb" providerId="ADAL" clId="{A1A12EA6-3399-4AEA-9AEA-5D3BFD2894F7}" dt="2021-02-11T10:27:00.304" v="1840" actId="790"/>
          <ac:spMkLst>
            <pc:docMk/>
            <pc:sldMk cId="4129058694" sldId="2134805265"/>
            <ac:spMk id="4" creationId="{DB1BA0E2-71D5-43BF-B7AA-E655D0F4B50F}"/>
          </ac:spMkLst>
        </pc:spChg>
        <pc:spChg chg="mod">
          <ac:chgData name="Grandamy, Gabriel (Nokia - FR/Paris-Saclay)" userId="54396a6b-e017-4b62-814f-cf560b9431fb" providerId="ADAL" clId="{A1A12EA6-3399-4AEA-9AEA-5D3BFD2894F7}" dt="2021-02-11T10:27:00.304" v="1840" actId="790"/>
          <ac:spMkLst>
            <pc:docMk/>
            <pc:sldMk cId="4129058694" sldId="2134805265"/>
            <ac:spMk id="6" creationId="{C0D6EF99-3A08-224D-A05C-817424349439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0:23:02.292" v="1622" actId="6549"/>
        <pc:sldMkLst>
          <pc:docMk/>
          <pc:sldMk cId="237813908" sldId="2134805266"/>
        </pc:sldMkLst>
        <pc:spChg chg="mod">
          <ac:chgData name="Grandamy, Gabriel (Nokia - FR/Paris-Saclay)" userId="54396a6b-e017-4b62-814f-cf560b9431fb" providerId="ADAL" clId="{A1A12EA6-3399-4AEA-9AEA-5D3BFD2894F7}" dt="2021-02-11T10:22:57.997" v="1621" actId="20577"/>
          <ac:spMkLst>
            <pc:docMk/>
            <pc:sldMk cId="237813908" sldId="2134805266"/>
            <ac:spMk id="2" creationId="{A2DF9427-4B7A-4B38-9129-8A30E6783C4E}"/>
          </ac:spMkLst>
        </pc:spChg>
        <pc:spChg chg="mod">
          <ac:chgData name="Grandamy, Gabriel (Nokia - FR/Paris-Saclay)" userId="54396a6b-e017-4b62-814f-cf560b9431fb" providerId="ADAL" clId="{A1A12EA6-3399-4AEA-9AEA-5D3BFD2894F7}" dt="2021-02-11T10:23:02.292" v="1622" actId="6549"/>
          <ac:spMkLst>
            <pc:docMk/>
            <pc:sldMk cId="237813908" sldId="2134805266"/>
            <ac:spMk id="6" creationId="{C0D6EF99-3A08-224D-A05C-817424349439}"/>
          </ac:spMkLst>
        </pc:spChg>
      </pc:sldChg>
      <pc:sldChg chg="modSp add">
        <pc:chgData name="Grandamy, Gabriel (Nokia - FR/Paris-Saclay)" userId="54396a6b-e017-4b62-814f-cf560b9431fb" providerId="ADAL" clId="{A1A12EA6-3399-4AEA-9AEA-5D3BFD2894F7}" dt="2021-02-11T11:16:44" v="1962" actId="20577"/>
        <pc:sldMkLst>
          <pc:docMk/>
          <pc:sldMk cId="221940665" sldId="2134805267"/>
        </pc:sldMkLst>
        <pc:spChg chg="mod">
          <ac:chgData name="Grandamy, Gabriel (Nokia - FR/Paris-Saclay)" userId="54396a6b-e017-4b62-814f-cf560b9431fb" providerId="ADAL" clId="{A1A12EA6-3399-4AEA-9AEA-5D3BFD2894F7}" dt="2021-02-11T11:16:44" v="1962" actId="20577"/>
          <ac:spMkLst>
            <pc:docMk/>
            <pc:sldMk cId="221940665" sldId="2134805267"/>
            <ac:spMk id="2" creationId="{A2DF9427-4B7A-4B38-9129-8A30E6783C4E}"/>
          </ac:spMkLst>
        </pc:spChg>
      </pc:sldChg>
      <pc:sldMasterChg chg="delSldLayout">
        <pc:chgData name="Grandamy, Gabriel (Nokia - FR/Paris-Saclay)" userId="54396a6b-e017-4b62-814f-cf560b9431fb" providerId="ADAL" clId="{A1A12EA6-3399-4AEA-9AEA-5D3BFD2894F7}" dt="2021-02-11T09:48:40.566" v="130" actId="2696"/>
        <pc:sldMasterMkLst>
          <pc:docMk/>
          <pc:sldMasterMk cId="4241891639" sldId="2147483650"/>
        </pc:sldMasterMkLst>
        <pc:sldLayoutChg chg="del">
          <pc:chgData name="Grandamy, Gabriel (Nokia - FR/Paris-Saclay)" userId="54396a6b-e017-4b62-814f-cf560b9431fb" providerId="ADAL" clId="{A1A12EA6-3399-4AEA-9AEA-5D3BFD2894F7}" dt="2021-02-11T09:48:40.566" v="130" actId="2696"/>
          <pc:sldLayoutMkLst>
            <pc:docMk/>
            <pc:sldMasterMk cId="4241891639" sldId="2147483650"/>
            <pc:sldLayoutMk cId="2887490691" sldId="214748373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F03831C-DEBA-4A3A-8C36-FD8115E217DA}" type="datetimeFigureOut">
              <a:rPr lang="en-US" smtClean="0"/>
              <a:pPr/>
              <a:t>2/22/2021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8D4EF5B-ECC8-43EE-A509-D601DDF42A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3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381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13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19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14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97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15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55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16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058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17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998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18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154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20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4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21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5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22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78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23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19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4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7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25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21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26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3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27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48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28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873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31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1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32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3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5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4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6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4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7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77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8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10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04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11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07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What is a Nokia presentation.? These are the three brand experience principles that should be expressed in your presentation and in all Nokia communications. Your presentation should be…</a:t>
            </a:r>
          </a:p>
          <a:p>
            <a:endParaRPr lang="en-US" b="1"/>
          </a:p>
          <a:p>
            <a:r>
              <a:rPr lang="en-US" b="1"/>
              <a:t>The third principle is extremely important. Cut out the extraneous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936" tIns="46968" rIns="93936" bIns="46968"/>
          <a:lstStyle/>
          <a:p>
            <a:pPr algn="r" defTabSz="469682" hangingPunct="1">
              <a:defRPr/>
            </a:pPr>
            <a:fld id="{58D4EF5B-ECC8-43EE-A509-D601DDF42AD0}" type="slidenum">
              <a:rPr lang="en-US" sz="1200" kern="1200">
                <a:solidFill>
                  <a:prstClr val="black"/>
                </a:solidFill>
                <a:ea typeface="+mn-ea"/>
                <a:cs typeface="+mn-cs"/>
              </a:rPr>
              <a:pPr algn="r" defTabSz="469682" hangingPunct="1">
                <a:defRPr/>
              </a:pPr>
              <a:t>12</a:t>
            </a:fld>
            <a:endParaRPr lang="en-US" sz="120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3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77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763A660-30EC-4A32-97E1-B4941E753F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9611FAE3-FCF0-4B2D-9157-C111D5E9B6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412178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BC61455E-582C-4D62-9552-0A848AE762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2214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9472413-770A-4336-8677-0426B07BF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10" name="Text Placeholder 42">
            <a:extLst>
              <a:ext uri="{FF2B5EF4-FFF2-40B4-BE49-F238E27FC236}">
                <a16:creationId xmlns:a16="http://schemas.microsoft.com/office/drawing/2014/main" id="{B4C2FAB4-82E0-47B1-B9B2-9F803ED31A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40280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C6B2356B-CB82-4DD2-9412-D0DF30A02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32153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259C4F8-703B-43A5-8733-D9705F9D3C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10" name="Text Placeholder 42">
            <a:extLst>
              <a:ext uri="{FF2B5EF4-FFF2-40B4-BE49-F238E27FC236}">
                <a16:creationId xmlns:a16="http://schemas.microsoft.com/office/drawing/2014/main" id="{46F609DF-2C77-4620-81B3-55F49B9F7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56119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502" y="3060000"/>
            <a:ext cx="8291898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1332EC-6B80-4828-AE81-B63F414EEB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C7B23A-628E-4222-8747-0355D7919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899998"/>
            <a:ext cx="8308800" cy="198000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5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GB" dirty="0"/>
              <a:t>What is the key message, idea or takeaway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21068-6803-4A0B-AEE9-66A7F160F6BC}"/>
              </a:ext>
            </a:extLst>
          </p:cNvPr>
          <p:cNvSpPr txBox="1"/>
          <p:nvPr userDrawn="1"/>
        </p:nvSpPr>
        <p:spPr>
          <a:xfrm>
            <a:off x="417600" y="173453"/>
            <a:ext cx="1198761" cy="4243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GB" sz="2400" dirty="0">
                <a:solidFill>
                  <a:srgbClr val="12419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1486873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Certificat Data Science ENSAE session Oct2020 – Equipe AirQual 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321D17B-2889-40CA-8FFC-95D7E7ED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899998"/>
            <a:ext cx="8308800" cy="198000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54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GB" dirty="0"/>
              <a:t>What is the key message, idea or takeaway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833BF-1CF9-4639-8C22-5E41CF8D4AEE}"/>
              </a:ext>
            </a:extLst>
          </p:cNvPr>
          <p:cNvSpPr txBox="1"/>
          <p:nvPr userDrawn="1"/>
        </p:nvSpPr>
        <p:spPr>
          <a:xfrm>
            <a:off x="417600" y="173453"/>
            <a:ext cx="1198761" cy="4243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GB" sz="2400" dirty="0">
                <a:solidFill>
                  <a:schemeClr val="bg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578186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Certificat Data Science ENSAE session Oct2020 – Equipe AirQual </a:t>
            </a:r>
            <a:endParaRPr lang="en-US" dirty="0"/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8714A90C-EEC6-433D-AEB0-BA3ED3D4D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AA5B0-AF00-45CE-9A3E-B2608D6AC141}"/>
              </a:ext>
            </a:extLst>
          </p:cNvPr>
          <p:cNvSpPr txBox="1"/>
          <p:nvPr userDrawn="1"/>
        </p:nvSpPr>
        <p:spPr>
          <a:xfrm>
            <a:off x="7846440" y="4665818"/>
            <a:ext cx="879960" cy="4243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GB" dirty="0">
                <a:solidFill>
                  <a:schemeClr val="bg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4177690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Certificat Data Science ENSAE session Oct2020 – Equipe AirQual 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DE0E897-30BA-47BD-B9DF-25D2AC9585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B2D182D3-FA6B-4E97-BDC2-3F25237DD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54F9-E38E-49F5-BF09-FA6F3B15D0ED}"/>
              </a:ext>
            </a:extLst>
          </p:cNvPr>
          <p:cNvSpPr txBox="1"/>
          <p:nvPr userDrawn="1"/>
        </p:nvSpPr>
        <p:spPr>
          <a:xfrm>
            <a:off x="7846440" y="4665818"/>
            <a:ext cx="879960" cy="4243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GB" dirty="0">
                <a:solidFill>
                  <a:schemeClr val="bg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2273278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_Blue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0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6920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_White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91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CCA9B40D-98B9-4DAE-9A9F-ADA9639931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D86294FB-2402-4D94-AED3-9DCD748257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14858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D0773A-975D-450C-A26D-A13516300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00" y="1076400"/>
            <a:ext cx="4010400" cy="3564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FBA9D5-FB04-41A4-9408-0A6F73588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000" y="1076400"/>
            <a:ext cx="4010400" cy="3564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69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9C06A-F4EC-44F3-983C-1AC393D2D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00" y="1076400"/>
            <a:ext cx="4010400" cy="3564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C5558F4-BB4F-4991-BB3E-261B55092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000" y="1076400"/>
            <a:ext cx="4010400" cy="3564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5DC3446-4364-4345-B4F7-1AA500AF5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B6EC3DB1-F202-41B5-9B56-8293C0E42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49051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54F17BD-B483-4E63-B8EA-90ABCD639D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58552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7EC9C7FF-AEA7-41F5-A06B-F6A5B74D7F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12641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C5763D0-767A-4644-B497-610DCC3FCF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B04CDE4F-E769-44B8-BF7C-3BAF879F2C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27300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Certificat Data Science ENSAE session Oct2020 – Equipe AirQual </a:t>
            </a:r>
            <a:endParaRPr lang="en-US"/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3E7574F9-EC2C-4B85-BF5F-5178EB97C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6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22346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D0E1A0-C19A-4DB8-BA1F-3D71830D1A93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© 2021 </a:t>
            </a:r>
            <a:r>
              <a:rPr lang="en-US" sz="8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AirQual</a:t>
            </a:r>
            <a:endParaRPr lang="en-US" sz="8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20C8E0-2BA3-45B9-8A9F-1B9E5915743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dirty="0" err="1"/>
              <a:t>Certificat</a:t>
            </a:r>
            <a:r>
              <a:rPr lang="en-GB" dirty="0"/>
              <a:t> Data Science ENSAE session Oct2020 – </a:t>
            </a:r>
            <a:r>
              <a:rPr lang="en-GB" dirty="0" err="1"/>
              <a:t>Equipe</a:t>
            </a:r>
            <a:r>
              <a:rPr lang="en-GB" dirty="0"/>
              <a:t> AirQual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437CC-CDE0-46B5-9578-B0C22C45662F}"/>
              </a:ext>
            </a:extLst>
          </p:cNvPr>
          <p:cNvSpPr txBox="1"/>
          <p:nvPr userDrawn="1"/>
        </p:nvSpPr>
        <p:spPr>
          <a:xfrm>
            <a:off x="7948244" y="4665736"/>
            <a:ext cx="879960" cy="4243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GB" dirty="0">
                <a:solidFill>
                  <a:srgbClr val="12419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42418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26" r:id="rId2"/>
    <p:sldLayoutId id="2147483730" r:id="rId3"/>
    <p:sldLayoutId id="2147483727" r:id="rId4"/>
    <p:sldLayoutId id="2147483731" r:id="rId5"/>
    <p:sldLayoutId id="2147483686" r:id="rId6"/>
    <p:sldLayoutId id="2147483664" r:id="rId7"/>
    <p:sldLayoutId id="2147483732" r:id="rId8"/>
    <p:sldLayoutId id="2147483665" r:id="rId9"/>
    <p:sldLayoutId id="2147483733" r:id="rId10"/>
    <p:sldLayoutId id="2147483666" r:id="rId11"/>
    <p:sldLayoutId id="2147483734" r:id="rId12"/>
    <p:sldLayoutId id="2147483667" r:id="rId13"/>
    <p:sldLayoutId id="2147483735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C1947E-906A-46AD-9413-1921F00F19AB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© 2021 </a:t>
            </a:r>
            <a:r>
              <a:rPr lang="en-US" sz="8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AirQual</a:t>
            </a:r>
            <a:endParaRPr lang="en-US" sz="8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A0CA059-29E1-450A-A218-D27AB73F8070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80DAFA2C-A5B7-47BD-9867-3032BEE12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Certificat Data Science ENSAE session Oct2020 – Equipe AirQual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7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© 2021 </a:t>
            </a:r>
            <a:r>
              <a:rPr lang="en-US" sz="800" noProof="0" dirty="0" err="1">
                <a:solidFill>
                  <a:schemeClr val="bg1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AirQual</a:t>
            </a:r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/>
              <a:t>Certificat Data Science ENSAE session Oct2020 – Equipe AirQual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36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ED68C-58E8-4A8A-BADE-787AE8D18AB1}"/>
              </a:ext>
            </a:extLst>
          </p:cNvPr>
          <p:cNvSpPr txBox="1"/>
          <p:nvPr userDrawn="1"/>
        </p:nvSpPr>
        <p:spPr>
          <a:xfrm>
            <a:off x="3492469" y="2195466"/>
            <a:ext cx="2159061" cy="752568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GB" sz="4000" dirty="0">
                <a:solidFill>
                  <a:schemeClr val="bg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36445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AEDF6C-775B-4474-A4DE-95E10FD60C0D}"/>
              </a:ext>
            </a:extLst>
          </p:cNvPr>
          <p:cNvSpPr txBox="1"/>
          <p:nvPr userDrawn="1"/>
        </p:nvSpPr>
        <p:spPr>
          <a:xfrm>
            <a:off x="3492469" y="2195466"/>
            <a:ext cx="2159061" cy="752568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GB" sz="4000" dirty="0">
                <a:solidFill>
                  <a:srgbClr val="124191"/>
                </a:solidFill>
                <a:latin typeface="Impact" panose="020B0806030902050204" pitchFamily="34" charset="0"/>
              </a:rPr>
              <a:t>AirQual</a:t>
            </a:r>
          </a:p>
        </p:txBody>
      </p:sp>
    </p:spTree>
    <p:extLst>
      <p:ext uri="{BB962C8B-B14F-4D97-AF65-F5344CB8AC3E}">
        <p14:creationId xmlns:p14="http://schemas.microsoft.com/office/powerpoint/2010/main" val="171038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48F3-52F3-4227-86AD-9C50826A6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375660"/>
            <a:ext cx="8308800" cy="1261140"/>
          </a:xfrm>
        </p:spPr>
        <p:txBody>
          <a:bodyPr/>
          <a:lstStyle/>
          <a:p>
            <a:pPr lvl="0"/>
            <a:r>
              <a:rPr lang="fr-FR" dirty="0"/>
              <a:t>Certificat Data Science ENSAE – Soutenance de projet</a:t>
            </a:r>
          </a:p>
          <a:p>
            <a:pPr lvl="0"/>
            <a:r>
              <a:rPr lang="fr-FR" dirty="0"/>
              <a:t>Jaime Cruz, Dimitri Cochain, Gabriel Grandamy</a:t>
            </a:r>
          </a:p>
          <a:p>
            <a:pPr lvl="0"/>
            <a:r>
              <a:rPr lang="fr-FR" dirty="0"/>
              <a:t>23-03-2021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866F-5820-452E-883A-ECAB295F1E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139B71-634F-4F51-A35E-BEAD852E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 err="1"/>
              <a:t>AirQual</a:t>
            </a:r>
            <a:r>
              <a:rPr lang="fr-FR" dirty="0"/>
              <a:t>: prédire la qualité de l’air dans le métro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41BD1-51B5-4EC8-BDC2-E358D29C0167}"/>
              </a:ext>
            </a:extLst>
          </p:cNvPr>
          <p:cNvSpPr txBox="1"/>
          <p:nvPr/>
        </p:nvSpPr>
        <p:spPr>
          <a:xfrm rot="321414">
            <a:off x="5511469" y="4082088"/>
            <a:ext cx="3421380" cy="48606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fr-FR" sz="1000" dirty="0">
                <a:solidFill>
                  <a:schemeClr val="tx2"/>
                </a:solidFill>
              </a:rPr>
              <a:t>Avertissement: exercice théorique pour formation DS/ML, aucune compétence environnementale ou sanitaire !</a:t>
            </a:r>
          </a:p>
        </p:txBody>
      </p:sp>
    </p:spTree>
    <p:extLst>
      <p:ext uri="{BB962C8B-B14F-4D97-AF65-F5344CB8AC3E}">
        <p14:creationId xmlns:p14="http://schemas.microsoft.com/office/powerpoint/2010/main" val="216516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417600" y="1043945"/>
            <a:ext cx="3670750" cy="350538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L’analyse du taux de NA par variable montre que les mesures extérieures de so2 et de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co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sont manquantes à 89% et 44%.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Il est décidé d’écarter ces variables de l’étude, les capteurs de ces polluants ayant été déployés que récemment.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nombre de valeur manquante par individu est ajouté (à chaque ligne).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L’observation par années, révèle que plus de la moitié des individus (mesures horaires) ont plus de 6 NA en 2013 et 2020.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Ces années seront écartées de l’étude. L’année 2017 mérite une attention plus fine (slide suivant).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Gestion des valeurs manquantes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4574A-C425-4233-BA46-2DA3A74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70" y="1043945"/>
            <a:ext cx="4269213" cy="1546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2EA4A-E426-49FB-8A5F-31F3D35EF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158" y="2747109"/>
            <a:ext cx="3338241" cy="20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417599" y="1037466"/>
            <a:ext cx="4081249" cy="350538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fonction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matrixplot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du package VIM fait apparaître les périodes et groupes de variables avec NA (à droite en rouge).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L’index en ordonnées est chronologique, et la visualisation des valeurs numériques sur une échelle de gris permet d’identifier le ‘pavé’ de NA sur les valeurs extérieures en 2017. Probablement du à une panne globale sur cette station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AirParif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(aucune variable remontée).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fonction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marginplot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permet de visualiser que les NA sont groupés à une période pendant laquelle ext_o3 prend des valeurs comprises entre son min et son max.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L’absence de ces valeurs n’affecte donc pas la moyenne annuelle de ext_o3. (les autres variables n’ont pas de saisonnalité marquée).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Il est donc décidé de conserver l’année 2017 à l’exception de cette seule période de valeurs manquantes.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Gestion des valeurs manquantes (2/2)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7A92A-9BE9-4AF1-839E-F17E8775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86" y="701526"/>
            <a:ext cx="4190714" cy="273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42C90-2253-4D37-BA8A-3B37C443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41" y="3438144"/>
            <a:ext cx="2347546" cy="13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C3869-4F95-4ECB-B4E0-9ABD18D6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238" y="763260"/>
            <a:ext cx="4256161" cy="39315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Matrice de corrélation des variables numériques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89B6C8-8287-4FD8-8098-3613D2092879}"/>
              </a:ext>
            </a:extLst>
          </p:cNvPr>
          <p:cNvSpPr txBox="1">
            <a:spLocks/>
          </p:cNvSpPr>
          <p:nvPr/>
        </p:nvSpPr>
        <p:spPr>
          <a:xfrm>
            <a:off x="417599" y="1037466"/>
            <a:ext cx="4743849" cy="350538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package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corrplot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crée une matrice de corrélation entre les variables numériques et génère son affichage.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corrélations intéressantes pour l’étude: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sensibilité de l’o3 à la température ressort clairement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polluants à l’extérieurs 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ext_pm25&lt;&gt;ext_pm10&lt;&gt;ext_no2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polluants en station 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no&lt;&gt;no2 ; co2&lt;&gt;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particules_fines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Également quelques corrélations attendues: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temporelle : 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mois&lt;&gt;semaine ; année&lt;&gt;index ; 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heure_locale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&lt;&gt;heure ; congés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températures liées :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temperature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(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int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) &lt;&gt;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temperature_celsius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(</a:t>
            </a:r>
            <a:r>
              <a:rPr lang="fr-FR" sz="10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ext</a:t>
            </a:r>
            <a:r>
              <a:rPr lang="fr-FR" sz="10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)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notons que la saisonnalité de la température n’est pas très nette (sans doute due aux variations de température jour/nuit)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2F75F-C16E-4449-8795-50688E0B9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8" y="3944767"/>
            <a:ext cx="5182048" cy="7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6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E3FB19-46E4-46E0-B7E8-5D85D3E4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58" y="3860701"/>
            <a:ext cx="2981520" cy="9548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Analyse Factorielle - AFM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42843-D611-41BA-A70B-38884C79C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036" y="658305"/>
            <a:ext cx="4025928" cy="309538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89B6C8-8287-4FD8-8098-3613D2092879}"/>
              </a:ext>
            </a:extLst>
          </p:cNvPr>
          <p:cNvSpPr txBox="1">
            <a:spLocks/>
          </p:cNvSpPr>
          <p:nvPr/>
        </p:nvSpPr>
        <p:spPr>
          <a:xfrm>
            <a:off x="417599" y="871212"/>
            <a:ext cx="4245084" cy="191870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L’analyse factorielle multiple regroupe les données par source.</a:t>
            </a:r>
          </a:p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2 premiers axes ne portent que 25% de la variance, et il faut attendre la 12eme composante pour atteindre 80%.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variabilité des données ne se résume donc pas à quelques dimensions seulement. Les données sont hétérogènes, les variables ne sont pas redondantes.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F4774-64F1-4F28-B4EC-1A0937DB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98" y="3219520"/>
            <a:ext cx="2673225" cy="1598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56BCE9-2E1C-47DC-A7D2-877DB69717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230"/>
          <a:stretch/>
        </p:blipFill>
        <p:spPr>
          <a:xfrm>
            <a:off x="3103500" y="3489355"/>
            <a:ext cx="2050387" cy="132621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29E289-C971-4CDD-BE1F-FFAA2F00E5AD}"/>
              </a:ext>
            </a:extLst>
          </p:cNvPr>
          <p:cNvSpPr txBox="1">
            <a:spLocks/>
          </p:cNvSpPr>
          <p:nvPr/>
        </p:nvSpPr>
        <p:spPr>
          <a:xfrm>
            <a:off x="417599" y="2856554"/>
            <a:ext cx="4245083" cy="4309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Ci-dessous les extraits des variables qui contribuent le plus aux 3 premières dimensions.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BA4F32-C757-4E91-A8AE-83C86F154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15" y="1481551"/>
            <a:ext cx="3775049" cy="7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5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 – Ozone effet de la météo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0C3E5-2ED5-4A21-8680-287B54E3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396" y="891729"/>
            <a:ext cx="5695003" cy="376339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F05484-4875-475A-9033-96EC406E9014}"/>
              </a:ext>
            </a:extLst>
          </p:cNvPr>
          <p:cNvSpPr txBox="1">
            <a:spLocks/>
          </p:cNvSpPr>
          <p:nvPr/>
        </p:nvSpPr>
        <p:spPr>
          <a:xfrm>
            <a:off x="416708" y="989910"/>
            <a:ext cx="2614688" cy="336293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On observe 2 comportements: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Jusqu’à 60ppm et 30°C: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Une augmentation du taux d’o3 avec la température jusqu’à 25°C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Par temps couvert la température dépasse rarement 20°C, et cette couverture nuageuse est une garantie de faible taux d’ozone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Au-delà de 60ppm et 30°C: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pics sont des valeurs étrangement discrètes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stabilité de ces valeurs sur des plages de température évoque la variation de température quotidienne lors d’épisodes de pollution.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8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 – Ozone sur une année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0AE5C-2D33-4848-8DEE-7CB004990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5" y="1043946"/>
            <a:ext cx="5602810" cy="3465039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E2D69F-930C-4741-A39E-7D89D220DDC7}"/>
              </a:ext>
            </a:extLst>
          </p:cNvPr>
          <p:cNvSpPr txBox="1">
            <a:spLocks/>
          </p:cNvSpPr>
          <p:nvPr/>
        </p:nvSpPr>
        <p:spPr>
          <a:xfrm>
            <a:off x="6020410" y="719946"/>
            <a:ext cx="2705990" cy="336293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On observe 2 comportements: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Forte saisonnalité: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Nette évolution du taux d’Ozone sur les 12 mois de l’année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mois d’été plus chauds ont des moyennes bien plus fortes que les mois d’hivers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Des pics qui se détachent: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pics ont des valeurs bien supérieures au 3eme quartile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Ce phénomène de pics, clairement ‘détachés’ des autres valeurs s’observe en été mais aussi en février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Notons que certains minimas montrent le même phénomène.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3790D-0658-43B2-A6D8-8A76851FB2FB}"/>
              </a:ext>
            </a:extLst>
          </p:cNvPr>
          <p:cNvSpPr/>
          <p:nvPr/>
        </p:nvSpPr>
        <p:spPr>
          <a:xfrm>
            <a:off x="5171846" y="4082881"/>
            <a:ext cx="3554554" cy="585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&gt;Forte corrélation avec les saisons</a:t>
            </a:r>
          </a:p>
          <a:p>
            <a:pPr algn="ctr">
              <a:spcAft>
                <a:spcPts val="600"/>
              </a:spcAft>
              <a:defRPr/>
            </a:pP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&gt;Les pics répondent à un modèle différent</a:t>
            </a:r>
          </a:p>
        </p:txBody>
      </p:sp>
    </p:spTree>
    <p:extLst>
      <p:ext uri="{BB962C8B-B14F-4D97-AF65-F5344CB8AC3E}">
        <p14:creationId xmlns:p14="http://schemas.microsoft.com/office/powerpoint/2010/main" val="335667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Explorations temporelles - années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9263F-AF4A-4F78-B449-40E44F93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" y="1091202"/>
            <a:ext cx="5273627" cy="3258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EF87D-E3A2-41BE-B717-21B11C464969}"/>
              </a:ext>
            </a:extLst>
          </p:cNvPr>
          <p:cNvSpPr txBox="1"/>
          <p:nvPr/>
        </p:nvSpPr>
        <p:spPr>
          <a:xfrm>
            <a:off x="2015502" y="1306133"/>
            <a:ext cx="1653235" cy="204825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fr-FR" sz="1000" dirty="0">
                <a:solidFill>
                  <a:schemeClr val="tx2"/>
                </a:solidFill>
              </a:rPr>
              <a:t>Evolution annuelle du no2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0E54A83-BE29-49F2-984B-AEC75621B11E}"/>
              </a:ext>
            </a:extLst>
          </p:cNvPr>
          <p:cNvSpPr txBox="1">
            <a:spLocks/>
          </p:cNvSpPr>
          <p:nvPr/>
        </p:nvSpPr>
        <p:spPr>
          <a:xfrm>
            <a:off x="5834943" y="782726"/>
            <a:ext cx="2614688" cy="391808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Quelques observations: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Tendance à la baisse: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Depuis 2017 on observe une diminution du taux de no2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Cette baisse est particulièrement nette entre 2017 et 2018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Néanmoins les données de 2017 ne sont pas complètes ce qui pourrait fausser l’interprétation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Pics en 2018: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Malgré une moyenne faible en 2018, cette année présente les pics les plus élevés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Seuils des taux recommandés par l’OMS: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En tirets rouges, les seuils que l’OMS recommande de ne pas dépasser (seuil horaire, et annuel)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Notons que ces recommandations sont des seuils en surface (à l’extérieur)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8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Explorations temporelles - jours de la semaine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7EA9B-E6EB-4B89-9209-6897F4FE3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63"/>
          <a:stretch/>
        </p:blipFill>
        <p:spPr>
          <a:xfrm>
            <a:off x="252949" y="1455725"/>
            <a:ext cx="5364694" cy="3245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8E4FD9-2CD5-490A-B69D-2850785EDD73}"/>
              </a:ext>
            </a:extLst>
          </p:cNvPr>
          <p:cNvSpPr txBox="1"/>
          <p:nvPr/>
        </p:nvSpPr>
        <p:spPr>
          <a:xfrm>
            <a:off x="1777593" y="1605025"/>
            <a:ext cx="2077517" cy="232106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fr-FR" sz="1000" dirty="0">
                <a:solidFill>
                  <a:schemeClr val="tx2"/>
                </a:solidFill>
              </a:rPr>
              <a:t>Evolution hebdomadaire du co2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8B9543-A81B-4C07-BFE1-9452570B2FF1}"/>
              </a:ext>
            </a:extLst>
          </p:cNvPr>
          <p:cNvSpPr txBox="1">
            <a:spLocks/>
          </p:cNvSpPr>
          <p:nvPr/>
        </p:nvSpPr>
        <p:spPr>
          <a:xfrm>
            <a:off x="5834943" y="1043946"/>
            <a:ext cx="2614688" cy="365686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Quelques observations: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Semaine/weekend: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Très nette baisse du taux de co2 les weekend par rapport à la semaine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Inertie (?):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Pendant la semaine, augmentation régulière du taux de co2 jusqu’au vendredi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Pendant le weekend, diminution 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Il se pourrait que l’accumulation de co2 et son inertie en soit la cause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Evolution par mois: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mois d’été semblent globalement avoir des taux de co2 plus faible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2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Explorations temporelles - heures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77A42DC-B7D0-4710-AB76-C01A36C6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" y="1043946"/>
            <a:ext cx="4929812" cy="3044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57BA57-7C9A-4D0C-B399-2CFDEAEDC05B}"/>
              </a:ext>
            </a:extLst>
          </p:cNvPr>
          <p:cNvSpPr txBox="1"/>
          <p:nvPr/>
        </p:nvSpPr>
        <p:spPr>
          <a:xfrm>
            <a:off x="1681278" y="1308635"/>
            <a:ext cx="1756868" cy="212160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fr-FR" sz="1000" dirty="0">
                <a:solidFill>
                  <a:schemeClr val="tx2"/>
                </a:solidFill>
              </a:rPr>
              <a:t>Evolution journalière du co2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7FF739-9958-4CAC-B463-DA1FD7B58E45}"/>
              </a:ext>
            </a:extLst>
          </p:cNvPr>
          <p:cNvSpPr txBox="1">
            <a:spLocks/>
          </p:cNvSpPr>
          <p:nvPr/>
        </p:nvSpPr>
        <p:spPr>
          <a:xfrm>
            <a:off x="5625390" y="1043946"/>
            <a:ext cx="3101010" cy="336293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Quelques observations: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pics d’affluence: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Liés à la migration pendulaire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Une saisonnalité: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Mois d’été/d’hiver resp. faibles/fortes valeurs de co2</a:t>
            </a:r>
          </a:p>
          <a:p>
            <a:pPr>
              <a:spcAft>
                <a:spcPts val="600"/>
              </a:spcAft>
              <a:defRPr/>
            </a:pPr>
            <a:r>
              <a:rPr lang="fr-FR" sz="11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L’inertie: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second pic est nettement plus fort que le premier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Il semble peu probable que la fréquentation soit à ce point plus forte que lors du pic matinal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L’accumulation de co2 pourrait expliquer en partie cette différence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Ce phénomène se confirme par la décroissance pendant les heures d’arrêt de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DD909-EE3A-4806-AD6C-99F13D52495C}"/>
              </a:ext>
            </a:extLst>
          </p:cNvPr>
          <p:cNvSpPr/>
          <p:nvPr/>
        </p:nvSpPr>
        <p:spPr>
          <a:xfrm>
            <a:off x="417600" y="4176979"/>
            <a:ext cx="4929812" cy="437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&gt;Le CO2 est un indicateur lié à la temporalité humaine</a:t>
            </a:r>
          </a:p>
        </p:txBody>
      </p:sp>
    </p:spTree>
    <p:extLst>
      <p:ext uri="{BB962C8B-B14F-4D97-AF65-F5344CB8AC3E}">
        <p14:creationId xmlns:p14="http://schemas.microsoft.com/office/powerpoint/2010/main" val="242458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659B4-BF99-43CA-AA34-6D4E966C8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  <a:endParaRPr lang="fr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872EE9-06B3-497B-9AA4-13956BD9B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8AF49-7702-462A-BD38-0D71809CBBDD}"/>
              </a:ext>
            </a:extLst>
          </p:cNvPr>
          <p:cNvSpPr/>
          <p:nvPr/>
        </p:nvSpPr>
        <p:spPr>
          <a:xfrm>
            <a:off x="453774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B67-2017-4CBF-B814-1A0436D21915}"/>
              </a:ext>
            </a:extLst>
          </p:cNvPr>
          <p:cNvSpPr/>
          <p:nvPr/>
        </p:nvSpPr>
        <p:spPr>
          <a:xfrm>
            <a:off x="254726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FE98C-362B-4E5F-A604-9755F433E2B6}"/>
              </a:ext>
            </a:extLst>
          </p:cNvPr>
          <p:cNvSpPr/>
          <p:nvPr/>
        </p:nvSpPr>
        <p:spPr>
          <a:xfrm>
            <a:off x="4712953" y="1285703"/>
            <a:ext cx="1764632" cy="29838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911DB-5F07-43EC-A6B0-B71769E1DB0F}"/>
              </a:ext>
            </a:extLst>
          </p:cNvPr>
          <p:cNvSpPr/>
          <p:nvPr/>
        </p:nvSpPr>
        <p:spPr>
          <a:xfrm>
            <a:off x="687863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0A80D-1C61-44A1-B2FB-D8F401AE5632}"/>
              </a:ext>
            </a:extLst>
          </p:cNvPr>
          <p:cNvSpPr txBox="1"/>
          <p:nvPr/>
        </p:nvSpPr>
        <p:spPr>
          <a:xfrm>
            <a:off x="421689" y="1169187"/>
            <a:ext cx="4892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1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F913C-08EE-4AD9-81F7-412A79B04DAB}"/>
              </a:ext>
            </a:extLst>
          </p:cNvPr>
          <p:cNvSpPr txBox="1"/>
          <p:nvPr/>
        </p:nvSpPr>
        <p:spPr>
          <a:xfrm>
            <a:off x="2547268" y="1169187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0A9D8-0CE7-4879-A798-04F8CACF1CE7}"/>
              </a:ext>
            </a:extLst>
          </p:cNvPr>
          <p:cNvSpPr txBox="1"/>
          <p:nvPr/>
        </p:nvSpPr>
        <p:spPr>
          <a:xfrm>
            <a:off x="4712953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3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677EE-508F-444E-90E0-48F43D859082}"/>
              </a:ext>
            </a:extLst>
          </p:cNvPr>
          <p:cNvSpPr txBox="1"/>
          <p:nvPr/>
        </p:nvSpPr>
        <p:spPr>
          <a:xfrm>
            <a:off x="6826501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4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F7B241-7949-4C9C-B8A8-ED383BA236B2}"/>
              </a:ext>
            </a:extLst>
          </p:cNvPr>
          <p:cNvSpPr txBox="1"/>
          <p:nvPr/>
        </p:nvSpPr>
        <p:spPr>
          <a:xfrm>
            <a:off x="525963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Problématiques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Données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Jointure des 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B3FA2-C0BB-4756-A2BE-91F549CFCB56}"/>
              </a:ext>
            </a:extLst>
          </p:cNvPr>
          <p:cNvSpPr txBox="1"/>
          <p:nvPr/>
        </p:nvSpPr>
        <p:spPr>
          <a:xfrm>
            <a:off x="2651542" y="2846538"/>
            <a:ext cx="15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Explorations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Gestion des valeurs manquantes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EEABF-33A8-43B1-874A-3788D66BDAE1}"/>
              </a:ext>
            </a:extLst>
          </p:cNvPr>
          <p:cNvSpPr txBox="1"/>
          <p:nvPr/>
        </p:nvSpPr>
        <p:spPr>
          <a:xfrm>
            <a:off x="6910721" y="2846538"/>
            <a:ext cx="1556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Visualisation des résultats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Evaluation des performances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Conclusions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342CE-F8CA-42CD-9F5A-F01992DFCD44}"/>
              </a:ext>
            </a:extLst>
          </p:cNvPr>
          <p:cNvSpPr txBox="1"/>
          <p:nvPr/>
        </p:nvSpPr>
        <p:spPr>
          <a:xfrm>
            <a:off x="4817227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Structure du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Ajout de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Modélisations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302132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659B4-BF99-43CA-AA34-6D4E966C8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  <a:endParaRPr lang="fr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872EE9-06B3-497B-9AA4-13956BD9B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8AF49-7702-462A-BD38-0D71809CBBDD}"/>
              </a:ext>
            </a:extLst>
          </p:cNvPr>
          <p:cNvSpPr/>
          <p:nvPr/>
        </p:nvSpPr>
        <p:spPr>
          <a:xfrm>
            <a:off x="453774" y="1285703"/>
            <a:ext cx="1764632" cy="29838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B67-2017-4CBF-B814-1A0436D21915}"/>
              </a:ext>
            </a:extLst>
          </p:cNvPr>
          <p:cNvSpPr/>
          <p:nvPr/>
        </p:nvSpPr>
        <p:spPr>
          <a:xfrm>
            <a:off x="254726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FE98C-362B-4E5F-A604-9755F433E2B6}"/>
              </a:ext>
            </a:extLst>
          </p:cNvPr>
          <p:cNvSpPr/>
          <p:nvPr/>
        </p:nvSpPr>
        <p:spPr>
          <a:xfrm>
            <a:off x="4712953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911DB-5F07-43EC-A6B0-B71769E1DB0F}"/>
              </a:ext>
            </a:extLst>
          </p:cNvPr>
          <p:cNvSpPr/>
          <p:nvPr/>
        </p:nvSpPr>
        <p:spPr>
          <a:xfrm>
            <a:off x="687863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0A80D-1C61-44A1-B2FB-D8F401AE5632}"/>
              </a:ext>
            </a:extLst>
          </p:cNvPr>
          <p:cNvSpPr txBox="1"/>
          <p:nvPr/>
        </p:nvSpPr>
        <p:spPr>
          <a:xfrm>
            <a:off x="421689" y="1169187"/>
            <a:ext cx="4892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1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F913C-08EE-4AD9-81F7-412A79B04DAB}"/>
              </a:ext>
            </a:extLst>
          </p:cNvPr>
          <p:cNvSpPr txBox="1"/>
          <p:nvPr/>
        </p:nvSpPr>
        <p:spPr>
          <a:xfrm>
            <a:off x="2547268" y="1169187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0A9D8-0CE7-4879-A798-04F8CACF1CE7}"/>
              </a:ext>
            </a:extLst>
          </p:cNvPr>
          <p:cNvSpPr txBox="1"/>
          <p:nvPr/>
        </p:nvSpPr>
        <p:spPr>
          <a:xfrm>
            <a:off x="4712953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3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677EE-508F-444E-90E0-48F43D859082}"/>
              </a:ext>
            </a:extLst>
          </p:cNvPr>
          <p:cNvSpPr txBox="1"/>
          <p:nvPr/>
        </p:nvSpPr>
        <p:spPr>
          <a:xfrm>
            <a:off x="6826501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4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D7834-8961-4AEA-8484-2523ADF189D9}"/>
              </a:ext>
            </a:extLst>
          </p:cNvPr>
          <p:cNvSpPr txBox="1"/>
          <p:nvPr/>
        </p:nvSpPr>
        <p:spPr>
          <a:xfrm>
            <a:off x="525963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Problématiques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Données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Jointure des 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3E748-B7C4-40B8-B841-796414166C15}"/>
              </a:ext>
            </a:extLst>
          </p:cNvPr>
          <p:cNvSpPr txBox="1"/>
          <p:nvPr/>
        </p:nvSpPr>
        <p:spPr>
          <a:xfrm>
            <a:off x="2651542" y="2846538"/>
            <a:ext cx="15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Explorations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Gestion des valeurs manquantes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6AC20-DED7-4A36-BC7B-278B2C346971}"/>
              </a:ext>
            </a:extLst>
          </p:cNvPr>
          <p:cNvSpPr txBox="1"/>
          <p:nvPr/>
        </p:nvSpPr>
        <p:spPr>
          <a:xfrm>
            <a:off x="4817227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Structure du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Ajout de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Modélisations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Prédictions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3206A-3D09-4919-960E-CF94987A08BC}"/>
              </a:ext>
            </a:extLst>
          </p:cNvPr>
          <p:cNvSpPr txBox="1"/>
          <p:nvPr/>
        </p:nvSpPr>
        <p:spPr>
          <a:xfrm>
            <a:off x="6910721" y="2846538"/>
            <a:ext cx="1556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Visualisation des résultats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Evaluation des performances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4786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899162"/>
            <a:ext cx="5221847" cy="159873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code a été structuré en suivant les process appliqués: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Récupération des données sources (via API)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Préparation (formatage, jointure)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Exploration (gestion des NA, PCA)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Modélisation, prédiction et évaluations (modèles, MAPE/RMSE)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Visualisation (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Shiny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)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Structuration du code &amp; contrôle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7AD30-E6CC-4D6D-ABA6-CD6C5231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70"/>
          <a:stretch/>
        </p:blipFill>
        <p:spPr>
          <a:xfrm>
            <a:off x="6598173" y="899161"/>
            <a:ext cx="2128227" cy="3848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6600E-6FAB-433E-9624-019D8CB2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16" y="2428644"/>
            <a:ext cx="3370192" cy="23189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8C6E26-065A-4846-A828-81EB29FC6746}"/>
              </a:ext>
            </a:extLst>
          </p:cNvPr>
          <p:cNvSpPr txBox="1">
            <a:spLocks/>
          </p:cNvSpPr>
          <p:nvPr/>
        </p:nvSpPr>
        <p:spPr>
          <a:xfrm>
            <a:off x="386815" y="2836642"/>
            <a:ext cx="2635635" cy="191091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Un espace de contrôle permet de: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Choisir les modules à exécuter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Définir les options (variable cible, profondeur de prédiction, modèle…)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Et ainsi d’exécuter l’ensemble du pipeline End2End (*).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5459A-3F64-4C40-9BD8-1AD3E9138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618" y="1257605"/>
            <a:ext cx="1529790" cy="201229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8470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417600" y="1111910"/>
            <a:ext cx="8308800" cy="299191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Afin de prendre en compte l’inertie temporelle (la pollution à heure H dépend de H-1 et possiblement de H-24), les mesures du passé sont ajoutées comme nouvelles variables explicatives.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1. Les mesures des heures précédentes: H-1, H-5, H-9, H-13, H-17, H-21 (tri= date/heure)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2. Les mesures des jours précédents: J-1, J-2, J-3, J-5 (tri= heure/date)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Pour prendre en compte le fait que les jours précédents ne sont pas forcément de même nature (congés/férié ou pas), un 3ieme type de valeurs passées est ajouté :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3. Les mesures des jours précédents: J-1, J-2, J-3, J-5, </a:t>
            </a:r>
            <a:r>
              <a:rPr lang="fr-FR" sz="1400" u="sng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en décalant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ces jours s’ils sont fériés/congés (tri= jour-férié/heure/date)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engineering: ajout de valeurs passées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DBBA1D-0125-48B4-B474-701A022E50B2}"/>
              </a:ext>
            </a:extLst>
          </p:cNvPr>
          <p:cNvSpPr/>
          <p:nvPr/>
        </p:nvSpPr>
        <p:spPr>
          <a:xfrm>
            <a:off x="417600" y="4103827"/>
            <a:ext cx="8308800" cy="510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&gt;A chaque Indicateur, 14 alias sont ajoutés comme variables potentiellement explicatives</a:t>
            </a:r>
          </a:p>
        </p:txBody>
      </p:sp>
    </p:spTree>
    <p:extLst>
      <p:ext uri="{BB962C8B-B14F-4D97-AF65-F5344CB8AC3E}">
        <p14:creationId xmlns:p14="http://schemas.microsoft.com/office/powerpoint/2010/main" val="27656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111910"/>
            <a:ext cx="8370370" cy="20558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Par ailleurs, l’objectif du projet est de modéliser afin de prévoir la qualité de l’air.</a:t>
            </a:r>
          </a:p>
          <a:p>
            <a:pPr marL="342900" indent="-342900">
              <a:spcAft>
                <a:spcPts val="600"/>
              </a:spcAft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Prévoir les indicateurs de l’heure courante (H), donc prévision instantané (e.g. détecter des écarts entre réel vs. prévu pour alerte sur système de renouvellement de l’air)</a:t>
            </a:r>
          </a:p>
          <a:p>
            <a:pPr marL="342900" indent="-342900">
              <a:spcAft>
                <a:spcPts val="600"/>
              </a:spcAft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Prévoir les indicateurs pour le futur, pour information personnels et usagers (e.g. des populations sensibles pourraient choisir de différer leurs trajets)</a:t>
            </a:r>
          </a:p>
          <a:p>
            <a:pPr lvl="1" indent="0">
              <a:spcAft>
                <a:spcPts val="600"/>
              </a:spcAft>
              <a:buNone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- 3 délais sont définis pour les variables cibles: les prévisions à H+12, H+24, J+7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Variables d’intérêt: ajout de valeurs futures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6002CD-6BD0-4C82-8BD6-77AA4C7DB8E7}"/>
              </a:ext>
            </a:extLst>
          </p:cNvPr>
          <p:cNvSpPr txBox="1">
            <a:spLocks/>
          </p:cNvSpPr>
          <p:nvPr/>
        </p:nvSpPr>
        <p:spPr>
          <a:xfrm>
            <a:off x="4337913" y="2962971"/>
            <a:ext cx="4419271" cy="26352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Illustration des fonctions lag (vers le passé) et lead (vers le futur)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1648F-82FC-4AF1-9622-B9DCD7F0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19" y="3237041"/>
            <a:ext cx="5669165" cy="15105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E30605-525F-4158-886C-242B658784E9}"/>
              </a:ext>
            </a:extLst>
          </p:cNvPr>
          <p:cNvCxnSpPr>
            <a:cxnSpLocks/>
          </p:cNvCxnSpPr>
          <p:nvPr/>
        </p:nvCxnSpPr>
        <p:spPr>
          <a:xfrm>
            <a:off x="5574182" y="3899678"/>
            <a:ext cx="1097280" cy="32186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48910D-0B9E-47F1-A95A-5F36B09EE71D}"/>
              </a:ext>
            </a:extLst>
          </p:cNvPr>
          <p:cNvCxnSpPr>
            <a:cxnSpLocks/>
          </p:cNvCxnSpPr>
          <p:nvPr/>
        </p:nvCxnSpPr>
        <p:spPr>
          <a:xfrm flipV="1">
            <a:off x="5757062" y="4359859"/>
            <a:ext cx="1477671" cy="306803"/>
          </a:xfrm>
          <a:prstGeom prst="straightConnector1">
            <a:avLst/>
          </a:prstGeom>
          <a:ln w="38100">
            <a:solidFill>
              <a:srgbClr val="4BDD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1D8552-0BDB-4F06-A12B-DEDB73CA7DFA}"/>
              </a:ext>
            </a:extLst>
          </p:cNvPr>
          <p:cNvCxnSpPr>
            <a:cxnSpLocks/>
          </p:cNvCxnSpPr>
          <p:nvPr/>
        </p:nvCxnSpPr>
        <p:spPr>
          <a:xfrm>
            <a:off x="5208422" y="3431324"/>
            <a:ext cx="1155802" cy="0"/>
          </a:xfrm>
          <a:prstGeom prst="straightConnector1">
            <a:avLst/>
          </a:prstGeom>
          <a:ln w="127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AB2BA-E8CA-4864-9732-81772DB4507B}"/>
              </a:ext>
            </a:extLst>
          </p:cNvPr>
          <p:cNvCxnSpPr>
            <a:cxnSpLocks/>
          </p:cNvCxnSpPr>
          <p:nvPr/>
        </p:nvCxnSpPr>
        <p:spPr>
          <a:xfrm>
            <a:off x="7313981" y="3431324"/>
            <a:ext cx="1155802" cy="0"/>
          </a:xfrm>
          <a:prstGeom prst="straightConnector1">
            <a:avLst/>
          </a:prstGeom>
          <a:ln w="127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47E5FB-268D-4945-91EA-87FCFD2FD260}"/>
              </a:ext>
            </a:extLst>
          </p:cNvPr>
          <p:cNvCxnSpPr>
            <a:cxnSpLocks/>
          </p:cNvCxnSpPr>
          <p:nvPr/>
        </p:nvCxnSpPr>
        <p:spPr>
          <a:xfrm>
            <a:off x="3852673" y="3591040"/>
            <a:ext cx="1155802" cy="0"/>
          </a:xfrm>
          <a:prstGeom prst="straightConnector1">
            <a:avLst/>
          </a:prstGeom>
          <a:ln w="12700">
            <a:solidFill>
              <a:srgbClr val="4BDD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4E0C5-BF26-495B-8153-03FE3B4E7316}"/>
              </a:ext>
            </a:extLst>
          </p:cNvPr>
          <p:cNvSpPr/>
          <p:nvPr/>
        </p:nvSpPr>
        <p:spPr>
          <a:xfrm>
            <a:off x="380736" y="2801722"/>
            <a:ext cx="2574605" cy="19458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&gt;Pour chaque variable d’intérêt, 4 délais (h, h+12, h+24, J+7) donc 4 variables cibles</a:t>
            </a:r>
          </a:p>
          <a:p>
            <a:pPr>
              <a:spcAft>
                <a:spcPts val="600"/>
              </a:spcAft>
              <a:defRPr/>
            </a:pP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&gt;L’étude se limitera aux indicateurs co2 et humidité</a:t>
            </a:r>
          </a:p>
        </p:txBody>
      </p:sp>
    </p:spTree>
    <p:extLst>
      <p:ext uri="{BB962C8B-B14F-4D97-AF65-F5344CB8AC3E}">
        <p14:creationId xmlns:p14="http://schemas.microsoft.com/office/powerpoint/2010/main" val="22941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111910"/>
            <a:ext cx="8370370" cy="363564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méthodes de modélisation: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Feature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engineering avec polynômes (2 et 3) et l’ensemble des interactions, pour choisir pour chaque méthode le modèle le plus adapté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Entrainement d’un modèle toutes les 2 heures pour chaque méthode (12 modèles par méthode)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Régression linéaire, Ridge, Lasso (par VC),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RandomForest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GradientBoosting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(par VC)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Entrainements des modèles sur les données 2014-2018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Modélisations successives des 2 variables cibles de la qualité de l’air : co2, humidité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Et pour chaque indicateur, un modèle est généré pour chacun des 4 délais: H, H+12, H+24, J+7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Au total 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40 modèles sélectionnés : 5x2x4 (5 méthodes × 2 variables x 4 délais)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40 prédictions sur les données de test (2019)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1 fichier évaluations contenant les MAPE et RMSE (%) pour chaque méthode, indicateur et délai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Modélisations &amp; prédictions</a:t>
            </a:r>
          </a:p>
        </p:txBody>
      </p:sp>
    </p:spTree>
    <p:extLst>
      <p:ext uri="{BB962C8B-B14F-4D97-AF65-F5344CB8AC3E}">
        <p14:creationId xmlns:p14="http://schemas.microsoft.com/office/powerpoint/2010/main" val="280920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659B4-BF99-43CA-AA34-6D4E966C8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  <a:endParaRPr lang="fr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872EE9-06B3-497B-9AA4-13956BD9B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8AF49-7702-462A-BD38-0D71809CBBDD}"/>
              </a:ext>
            </a:extLst>
          </p:cNvPr>
          <p:cNvSpPr/>
          <p:nvPr/>
        </p:nvSpPr>
        <p:spPr>
          <a:xfrm>
            <a:off x="453774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B67-2017-4CBF-B814-1A0436D21915}"/>
              </a:ext>
            </a:extLst>
          </p:cNvPr>
          <p:cNvSpPr/>
          <p:nvPr/>
        </p:nvSpPr>
        <p:spPr>
          <a:xfrm>
            <a:off x="254726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FE98C-362B-4E5F-A604-9755F433E2B6}"/>
              </a:ext>
            </a:extLst>
          </p:cNvPr>
          <p:cNvSpPr/>
          <p:nvPr/>
        </p:nvSpPr>
        <p:spPr>
          <a:xfrm>
            <a:off x="4712953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911DB-5F07-43EC-A6B0-B71769E1DB0F}"/>
              </a:ext>
            </a:extLst>
          </p:cNvPr>
          <p:cNvSpPr/>
          <p:nvPr/>
        </p:nvSpPr>
        <p:spPr>
          <a:xfrm>
            <a:off x="6878638" y="1285703"/>
            <a:ext cx="1764632" cy="29838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0A80D-1C61-44A1-B2FB-D8F401AE5632}"/>
              </a:ext>
            </a:extLst>
          </p:cNvPr>
          <p:cNvSpPr txBox="1"/>
          <p:nvPr/>
        </p:nvSpPr>
        <p:spPr>
          <a:xfrm>
            <a:off x="421689" y="1169187"/>
            <a:ext cx="4892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1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F913C-08EE-4AD9-81F7-412A79B04DAB}"/>
              </a:ext>
            </a:extLst>
          </p:cNvPr>
          <p:cNvSpPr txBox="1"/>
          <p:nvPr/>
        </p:nvSpPr>
        <p:spPr>
          <a:xfrm>
            <a:off x="2547268" y="1169187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0A9D8-0CE7-4879-A798-04F8CACF1CE7}"/>
              </a:ext>
            </a:extLst>
          </p:cNvPr>
          <p:cNvSpPr txBox="1"/>
          <p:nvPr/>
        </p:nvSpPr>
        <p:spPr>
          <a:xfrm>
            <a:off x="4712953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3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677EE-508F-444E-90E0-48F43D859082}"/>
              </a:ext>
            </a:extLst>
          </p:cNvPr>
          <p:cNvSpPr txBox="1"/>
          <p:nvPr/>
        </p:nvSpPr>
        <p:spPr>
          <a:xfrm>
            <a:off x="6826501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4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F5EB0-54DD-405B-B0EC-A20F0A715CE2}"/>
              </a:ext>
            </a:extLst>
          </p:cNvPr>
          <p:cNvSpPr txBox="1"/>
          <p:nvPr/>
        </p:nvSpPr>
        <p:spPr>
          <a:xfrm>
            <a:off x="525963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Problématiques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Données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Jointure des 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F9F90D-D97A-4843-93E8-851FDDADE88E}"/>
              </a:ext>
            </a:extLst>
          </p:cNvPr>
          <p:cNvSpPr txBox="1"/>
          <p:nvPr/>
        </p:nvSpPr>
        <p:spPr>
          <a:xfrm>
            <a:off x="2651542" y="2846538"/>
            <a:ext cx="15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Explorations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Gestion des valeurs manquantes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31574-2F4F-4D9A-8190-E3C644E2EEC3}"/>
              </a:ext>
            </a:extLst>
          </p:cNvPr>
          <p:cNvSpPr txBox="1"/>
          <p:nvPr/>
        </p:nvSpPr>
        <p:spPr>
          <a:xfrm>
            <a:off x="6910721" y="2846538"/>
            <a:ext cx="1556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Visualisation des résultats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Evaluation des performances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Conclusions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AD01C-8F5D-4A71-9B43-44048325A914}"/>
              </a:ext>
            </a:extLst>
          </p:cNvPr>
          <p:cNvSpPr txBox="1"/>
          <p:nvPr/>
        </p:nvSpPr>
        <p:spPr>
          <a:xfrm>
            <a:off x="4817227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Structure du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Ajout de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Modélisations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144721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043946"/>
            <a:ext cx="8370370" cy="7534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L’application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Shiny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récupère les 40 modèles et prédictions correspondants aux 5 méthodes (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reglin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ridge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lasso,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randomForest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gradientBoosting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) appliqués aux 8 variables à prédire (co2 et humidité à 1h/12h/24h).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Visualisation des résultats avec </a:t>
            </a:r>
            <a:r>
              <a:rPr lang="fr-FR" dirty="0" err="1"/>
              <a:t>Shiny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D4C629-2660-472E-B3F8-D6639CC18E4D}"/>
              </a:ext>
            </a:extLst>
          </p:cNvPr>
          <p:cNvSpPr/>
          <p:nvPr/>
        </p:nvSpPr>
        <p:spPr>
          <a:xfrm>
            <a:off x="493276" y="2009865"/>
            <a:ext cx="349024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Utilisation du package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shinydashboard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pour créer un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dashboard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interactif avec onglets découpés en 2 parties :</a:t>
            </a:r>
          </a:p>
          <a:p>
            <a:pPr marL="324000" lvl="1" indent="-1800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5 méthodes testées et la comparaison des résultats : avec filtres interactifs sur la variable à modéliser et le délai de prédiction</a:t>
            </a:r>
          </a:p>
          <a:p>
            <a:pPr marL="324000" lvl="1" indent="-180000"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24000" lvl="1" indent="-18000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prédictions avec la courbe comparative pour l’année 2019 du réalisé vs prédit, avec aussi le détail par méthode, variable et délai grâce aux filtres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lvl="0" indent="-171450"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Utilisation des packages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rAmCharts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plotly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pour présenter des graphiques interactifs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03B311C-4251-49EB-8268-102560C35F76}"/>
              </a:ext>
            </a:extLst>
          </p:cNvPr>
          <p:cNvSpPr/>
          <p:nvPr/>
        </p:nvSpPr>
        <p:spPr>
          <a:xfrm>
            <a:off x="3967870" y="2465677"/>
            <a:ext cx="199548" cy="753465"/>
          </a:xfrm>
          <a:prstGeom prst="leftBrac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8C1635-6E97-4B60-9711-6C7973BC504D}"/>
              </a:ext>
            </a:extLst>
          </p:cNvPr>
          <p:cNvCxnSpPr>
            <a:cxnSpLocks/>
          </p:cNvCxnSpPr>
          <p:nvPr/>
        </p:nvCxnSpPr>
        <p:spPr>
          <a:xfrm flipH="1">
            <a:off x="3967870" y="3401564"/>
            <a:ext cx="199549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F8CC6B-1AFF-4D4C-A465-2D2E5BDC290B}"/>
              </a:ext>
            </a:extLst>
          </p:cNvPr>
          <p:cNvSpPr txBox="1"/>
          <p:nvPr/>
        </p:nvSpPr>
        <p:spPr>
          <a:xfrm>
            <a:off x="7684301" y="449284"/>
            <a:ext cx="782727" cy="27066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GB" sz="1400" dirty="0">
                <a:solidFill>
                  <a:schemeClr val="tx2"/>
                </a:solidFill>
              </a:rPr>
              <a:t>démo</a:t>
            </a:r>
          </a:p>
        </p:txBody>
      </p:sp>
      <p:pic>
        <p:nvPicPr>
          <p:cNvPr id="3074" name="gmail-m_4952111025203071006Image 1">
            <a:extLst>
              <a:ext uri="{FF2B5EF4-FFF2-40B4-BE49-F238E27FC236}">
                <a16:creationId xmlns:a16="http://schemas.microsoft.com/office/drawing/2014/main" id="{CC30985F-1F87-4431-ABCB-BBC42427C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1"/>
          <a:stretch/>
        </p:blipFill>
        <p:spPr bwMode="auto">
          <a:xfrm>
            <a:off x="4342982" y="1932570"/>
            <a:ext cx="4383418" cy="263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67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4244952" y="1187876"/>
            <a:ext cx="4351744" cy="224895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performances des modélisations ne révèlent pas qu’une méthode s’impose nettement sur les autres. Néanmoins: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GradientBoosting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est globalement meilleur pour les prédictions lointaines +24h, +7J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RF et Lasso sont globalement meilleurs pour les prédictions à l’heure courante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Ridge et RF sont les moins performants resp. pour l’heure courante et +7J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Comparaison des modèles par délais de prédiction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1250A7-20EB-41FB-9F17-3AE804889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90941"/>
              </p:ext>
            </p:extLst>
          </p:nvPr>
        </p:nvGraphicFramePr>
        <p:xfrm>
          <a:off x="417600" y="1187876"/>
          <a:ext cx="3680202" cy="97364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959193">
                  <a:extLst>
                    <a:ext uri="{9D8B030D-6E8A-4147-A177-3AD203B41FA5}">
                      <a16:colId xmlns:a16="http://schemas.microsoft.com/office/drawing/2014/main" val="4140688797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2866948956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720166278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3630867326"/>
                    </a:ext>
                  </a:extLst>
                </a:gridCol>
                <a:gridCol w="556421">
                  <a:extLst>
                    <a:ext uri="{9D8B030D-6E8A-4147-A177-3AD203B41FA5}">
                      <a16:colId xmlns:a16="http://schemas.microsoft.com/office/drawing/2014/main" val="3205406771"/>
                    </a:ext>
                  </a:extLst>
                </a:gridCol>
                <a:gridCol w="541147">
                  <a:extLst>
                    <a:ext uri="{9D8B030D-6E8A-4147-A177-3AD203B41FA5}">
                      <a16:colId xmlns:a16="http://schemas.microsoft.com/office/drawing/2014/main" val="1623287311"/>
                    </a:ext>
                  </a:extLst>
                </a:gridCol>
              </a:tblGrid>
              <a:tr h="19472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Heure de </a:t>
                      </a:r>
                      <a:r>
                        <a:rPr lang="fr-FR" sz="1100" u="none" strike="noStrike" dirty="0" err="1">
                          <a:effectLst/>
                        </a:rPr>
                        <a:t>pred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Lasso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RF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Ridge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RLM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762295182"/>
                  </a:ext>
                </a:extLst>
              </a:tr>
              <a:tr h="19472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Maintenant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4,385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4,235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4,245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4,735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4,48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2068386841"/>
                  </a:ext>
                </a:extLst>
              </a:tr>
              <a:tr h="19472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+12h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12,49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12,61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12,87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12,425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12,9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3318376564"/>
                  </a:ext>
                </a:extLst>
              </a:tr>
              <a:tr h="19472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+24h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14,205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14,49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14,605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14,32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14,755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3081394186"/>
                  </a:ext>
                </a:extLst>
              </a:tr>
              <a:tr h="19472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+7J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17,135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17,495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17,675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17,3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17,48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183087508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94FE5F-3D4C-42B9-9590-BF6BA060B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29224"/>
              </p:ext>
            </p:extLst>
          </p:nvPr>
        </p:nvGraphicFramePr>
        <p:xfrm>
          <a:off x="417600" y="2457940"/>
          <a:ext cx="3680201" cy="91440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965362">
                  <a:extLst>
                    <a:ext uri="{9D8B030D-6E8A-4147-A177-3AD203B41FA5}">
                      <a16:colId xmlns:a16="http://schemas.microsoft.com/office/drawing/2014/main" val="3179817130"/>
                    </a:ext>
                  </a:extLst>
                </a:gridCol>
                <a:gridCol w="561554">
                  <a:extLst>
                    <a:ext uri="{9D8B030D-6E8A-4147-A177-3AD203B41FA5}">
                      <a16:colId xmlns:a16="http://schemas.microsoft.com/office/drawing/2014/main" val="1288889902"/>
                    </a:ext>
                  </a:extLst>
                </a:gridCol>
                <a:gridCol w="561554">
                  <a:extLst>
                    <a:ext uri="{9D8B030D-6E8A-4147-A177-3AD203B41FA5}">
                      <a16:colId xmlns:a16="http://schemas.microsoft.com/office/drawing/2014/main" val="2122745058"/>
                    </a:ext>
                  </a:extLst>
                </a:gridCol>
                <a:gridCol w="468623">
                  <a:extLst>
                    <a:ext uri="{9D8B030D-6E8A-4147-A177-3AD203B41FA5}">
                      <a16:colId xmlns:a16="http://schemas.microsoft.com/office/drawing/2014/main" val="2202934898"/>
                    </a:ext>
                  </a:extLst>
                </a:gridCol>
                <a:gridCol w="561554">
                  <a:extLst>
                    <a:ext uri="{9D8B030D-6E8A-4147-A177-3AD203B41FA5}">
                      <a16:colId xmlns:a16="http://schemas.microsoft.com/office/drawing/2014/main" val="3496069438"/>
                    </a:ext>
                  </a:extLst>
                </a:gridCol>
                <a:gridCol w="561554">
                  <a:extLst>
                    <a:ext uri="{9D8B030D-6E8A-4147-A177-3AD203B41FA5}">
                      <a16:colId xmlns:a16="http://schemas.microsoft.com/office/drawing/2014/main" val="308744504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Heure de </a:t>
                      </a:r>
                      <a:r>
                        <a:rPr lang="fr-FR" sz="1100" u="none" strike="noStrike" dirty="0" err="1">
                          <a:effectLst/>
                        </a:rPr>
                        <a:t>pred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GB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Lasso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RF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Ridge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RLM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23599860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Maintenant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3,135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3,045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2,98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3,43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3,31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2570501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+12h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9,265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9,29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9,57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9,25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9,58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974789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+24h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10,57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10,735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10,93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10,705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10,87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4285773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+7J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12,995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>
                          <a:effectLst/>
                        </a:rPr>
                        <a:t>13,275</a:t>
                      </a:r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  <a:highlight>
                            <a:srgbClr val="FF0000"/>
                          </a:highlight>
                        </a:rPr>
                        <a:t>13,38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13,2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1" u="none" strike="noStrike" dirty="0">
                          <a:effectLst/>
                        </a:rPr>
                        <a:t>13,325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36054953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2285DD-0B26-434A-882C-CDE75CC80C2F}"/>
              </a:ext>
            </a:extLst>
          </p:cNvPr>
          <p:cNvSpPr txBox="1"/>
          <p:nvPr/>
        </p:nvSpPr>
        <p:spPr>
          <a:xfrm>
            <a:off x="417600" y="981144"/>
            <a:ext cx="1357804" cy="2067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>
              <a:buSzPct val="100000"/>
            </a:pPr>
            <a:r>
              <a:rPr lang="fr-FR" sz="1200" dirty="0">
                <a:solidFill>
                  <a:schemeClr val="tx2"/>
                </a:solidFill>
              </a:rPr>
              <a:t>RMSE (%) moyen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6A76A-E2A4-4F73-B346-A051EA5B1720}"/>
              </a:ext>
            </a:extLst>
          </p:cNvPr>
          <p:cNvSpPr txBox="1"/>
          <p:nvPr/>
        </p:nvSpPr>
        <p:spPr>
          <a:xfrm>
            <a:off x="424275" y="2246140"/>
            <a:ext cx="1017408" cy="211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>
              <a:buSzPct val="100000"/>
            </a:pPr>
            <a:r>
              <a:rPr lang="fr-FR" sz="1200" dirty="0">
                <a:solidFill>
                  <a:schemeClr val="tx2"/>
                </a:solidFill>
              </a:rPr>
              <a:t>MAPE moyen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D3DB8-8CFE-41A9-8025-1E832A131132}"/>
              </a:ext>
            </a:extLst>
          </p:cNvPr>
          <p:cNvSpPr/>
          <p:nvPr/>
        </p:nvSpPr>
        <p:spPr>
          <a:xfrm>
            <a:off x="417600" y="3648628"/>
            <a:ext cx="8308800" cy="105826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fr-FR" sz="1400" dirty="0">
                <a:latin typeface="Arial" panose="020B0604020202020204" pitchFamily="34" charset="0"/>
                <a:ea typeface="Nokia Pure Text Light" panose="020B0403020202020204" pitchFamily="34" charset="0"/>
              </a:rPr>
              <a:t>Le modèle le plus adapté dépend du cas d’usage: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latin typeface="Arial" panose="020B0604020202020204" pitchFamily="34" charset="0"/>
                <a:ea typeface="Nokia Pure Text Light" panose="020B0403020202020204" pitchFamily="34" charset="0"/>
              </a:rPr>
              <a:t>- Lasso ou RF pour de la détection d’anomalie (panne ventilation, affluence)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latin typeface="Arial" panose="020B0604020202020204" pitchFamily="34" charset="0"/>
                <a:ea typeface="Nokia Pure Text Light" panose="020B0403020202020204" pitchFamily="34" charset="0"/>
              </a:rPr>
              <a:t>- </a:t>
            </a:r>
            <a:r>
              <a:rPr lang="fr-FR" sz="1400" dirty="0" err="1">
                <a:latin typeface="Arial" panose="020B0604020202020204" pitchFamily="34" charset="0"/>
                <a:ea typeface="Nokia Pure Text Light" panose="020B0403020202020204" pitchFamily="34" charset="0"/>
              </a:rPr>
              <a:t>GradientBoosting</a:t>
            </a:r>
            <a:r>
              <a:rPr lang="fr-FR" sz="1400" dirty="0">
                <a:latin typeface="Arial" panose="020B0604020202020204" pitchFamily="34" charset="0"/>
                <a:ea typeface="Nokia Pure Text Light" panose="020B0403020202020204" pitchFamily="34" charset="0"/>
              </a:rPr>
              <a:t> pour de l’information personnels &amp; voyageurs (choix de différer un trajet)</a:t>
            </a:r>
          </a:p>
        </p:txBody>
      </p:sp>
    </p:spTree>
    <p:extLst>
      <p:ext uri="{BB962C8B-B14F-4D97-AF65-F5344CB8AC3E}">
        <p14:creationId xmlns:p14="http://schemas.microsoft.com/office/powerpoint/2010/main" val="4119913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3200488"/>
            <a:ext cx="8370370" cy="125137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Dans un contexte ou le renouvellement de l’air en station est un enjeu sanitaire, il pourrait être judicieux de communiquer la prédiction de sa qualité. En particulier, à titre informatif pour les personnes les plus sensibles et qui pourraient choisir de différer leurs trajets.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agents RATP sont plus exposés encore, les prévisions pourraient être utiles à l’affectations d’agents vulnérables les jours ou la qualité de l’air est prévue d’être dégradée.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Conclusions de l’étude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3E5EA-205D-496C-A71B-2DE3ABEA5656}"/>
              </a:ext>
            </a:extLst>
          </p:cNvPr>
          <p:cNvSpPr txBox="1"/>
          <p:nvPr/>
        </p:nvSpPr>
        <p:spPr>
          <a:xfrm rot="21368620">
            <a:off x="5506598" y="4392765"/>
            <a:ext cx="3421380" cy="30537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fr-FR" sz="1000" dirty="0">
                <a:solidFill>
                  <a:schemeClr val="tx2"/>
                </a:solidFill>
              </a:rPr>
              <a:t>Avertissement: exercice théorique pour formation DS/ML, aucune compétence environnementale ou sanitaire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07FCC-B8A1-4579-B1A1-81984612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40" y="800934"/>
            <a:ext cx="4227746" cy="228460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ECF78-F8DC-44C5-8A30-96061C206BE6}"/>
              </a:ext>
            </a:extLst>
          </p:cNvPr>
          <p:cNvSpPr txBox="1">
            <a:spLocks/>
          </p:cNvSpPr>
          <p:nvPr/>
        </p:nvSpPr>
        <p:spPr>
          <a:xfrm>
            <a:off x="386813" y="1043946"/>
            <a:ext cx="4185187" cy="204159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Caractéristiques principales de ces modélisations: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Peu d’effet des variables extérieures, résultats comparables avec les seules variables RATP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Fort impact de l’affluence, donc des heures et jours ouvrés/fériés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Forte inertie et donc grande importance des variables laggées</a:t>
            </a:r>
          </a:p>
        </p:txBody>
      </p:sp>
    </p:spTree>
    <p:extLst>
      <p:ext uri="{BB962C8B-B14F-4D97-AF65-F5344CB8AC3E}">
        <p14:creationId xmlns:p14="http://schemas.microsoft.com/office/powerpoint/2010/main" val="60302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5" y="1270270"/>
            <a:ext cx="5019117" cy="297406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Surtout, le projet a permis de mettre en œuvre la méthodologie et une grande partie des techniques et algorithmes étudiés: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Récupération de données par API,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Exploration des données brutes,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Préparation/nettoyage/interpolation/jointure,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Analyse descriptive des données,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Méthodes de modélisation,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Comparaison des modèles,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Structuration d’un pipeline d’exécution E2E,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Visualisation par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Shiny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Conclusions du Projet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A3D52-8822-4D27-AF97-E443F357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76" y="1808270"/>
            <a:ext cx="2968416" cy="24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869F7-F971-4DF1-8AFB-6517456B1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E3CB2A-EFA0-4632-8902-FA2B479A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1455030"/>
            <a:ext cx="8308800" cy="1604969"/>
          </a:xfrm>
        </p:spPr>
        <p:txBody>
          <a:bodyPr/>
          <a:lstStyle/>
          <a:p>
            <a:pPr algn="ctr"/>
            <a:r>
              <a:rPr lang="fr-FR" dirty="0"/>
              <a:t>L’équipe </a:t>
            </a:r>
            <a:r>
              <a:rPr lang="fr-FR" dirty="0" err="1"/>
              <a:t>AirQual</a:t>
            </a:r>
            <a:r>
              <a:rPr lang="fr-FR" dirty="0"/>
              <a:t> vous remercie!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A845D8-6FCC-4B03-BD5B-67FA7E9F6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670949"/>
            <a:ext cx="8308800" cy="965850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… et serait ravie d’échanger autour de vos remarques et questions</a:t>
            </a:r>
          </a:p>
        </p:txBody>
      </p:sp>
    </p:spTree>
    <p:extLst>
      <p:ext uri="{BB962C8B-B14F-4D97-AF65-F5344CB8AC3E}">
        <p14:creationId xmlns:p14="http://schemas.microsoft.com/office/powerpoint/2010/main" val="75379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2474686"/>
            <a:ext cx="8370370" cy="202474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&gt;Peut on prédire la qualité de l’air (co2, humidité) en souterrain, à H, H+12, H+24 et J+7?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&gt;En dehors des facteurs internes à la RATP, la qualité de l’air en souterrain est elle affectée par des indicateurs exogènes comme la qualité de l’air en surface, la météo ou le calendrier des vacances et jours fériés?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L’équipe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AirQual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se propose de modéliser et de prédire la qualité de l’air dans le métro parisien.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Ce document présente la démarche et les résultats de l’étude, en particulier les performances des modèles utilisés, ainsi que les impacts relatifs des données explicatives utilisées.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Contexte et problématiques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9F24-91F7-4AA5-888E-5C341E8AA06B}"/>
              </a:ext>
            </a:extLst>
          </p:cNvPr>
          <p:cNvSpPr/>
          <p:nvPr/>
        </p:nvSpPr>
        <p:spPr>
          <a:xfrm>
            <a:off x="386814" y="1270270"/>
            <a:ext cx="8370370" cy="10310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Des millions de passagers transitent quotidiennement par le réseau et les stations RATP, en grande majorité souterrains. La qualité de l’air y est affectée par le matériel roulant d’une part (notamment les particules liées au freinage), et par la fréquentation des passagers (CO2, humidité).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Pour assurer qualité sanitaire et confort, l’air souterrain est renouvelé par ventilation.</a:t>
            </a:r>
          </a:p>
        </p:txBody>
      </p:sp>
    </p:spTree>
    <p:extLst>
      <p:ext uri="{BB962C8B-B14F-4D97-AF65-F5344CB8AC3E}">
        <p14:creationId xmlns:p14="http://schemas.microsoft.com/office/powerpoint/2010/main" val="28293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D4337-B12E-4B25-AD69-DA77952EC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tbc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869F7-F971-4DF1-8AFB-6517456B19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E3CB2A-EFA0-4632-8902-FA2B479A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195429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701492" y="1187876"/>
            <a:ext cx="4895204" cy="188711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performances des modélisations ne révèlent pas qu’une méthode s’impose nettement sur les autres. Néanmoins: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GradientBoosting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est globalement meilleur sur les 2 indicateurs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RF est performant sur co2 mais décevant pour l’humidité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RLM et Ridge sont globalement moins performants (surtout pour le co2).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Comparaison des modèles par variable cible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85ECE0-0C70-4BE2-89AD-A5ABE3F00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48817"/>
              </p:ext>
            </p:extLst>
          </p:nvPr>
        </p:nvGraphicFramePr>
        <p:xfrm>
          <a:off x="417600" y="1187875"/>
          <a:ext cx="3048000" cy="210502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9677502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806857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130018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444286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Methode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var_cible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moyMAPE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moyRMSE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476216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GB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00FF00"/>
                          </a:highlight>
                        </a:rPr>
                        <a:t>6,08</a:t>
                      </a:r>
                      <a:endParaRPr lang="fr-FR" sz="1100" b="1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fr-FR" sz="1100" b="1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20181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RF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6,11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00FF00"/>
                          </a:highlight>
                        </a:rPr>
                        <a:t>7,97</a:t>
                      </a:r>
                      <a:endParaRPr lang="fr-FR" sz="1100" b="1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02402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Lasso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6,19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</a:rPr>
                        <a:t>8,13</a:t>
                      </a:r>
                      <a:endParaRPr lang="fr-FR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517540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Ridge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0000"/>
                          </a:highlight>
                        </a:rPr>
                        <a:t>6,24</a:t>
                      </a:r>
                      <a:endParaRPr lang="fr-FR" sz="1100" b="1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0000"/>
                          </a:highlight>
                        </a:rPr>
                        <a:t>8,2</a:t>
                      </a:r>
                      <a:endParaRPr lang="fr-FR" sz="1100" b="1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8053714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RLM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0000"/>
                          </a:highlight>
                        </a:rPr>
                        <a:t>6,46</a:t>
                      </a:r>
                      <a:endParaRPr lang="fr-FR" sz="1100" b="1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0000"/>
                          </a:highlight>
                        </a:rPr>
                        <a:t>8,45</a:t>
                      </a:r>
                      <a:endParaRPr lang="fr-FR" sz="1100" b="1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937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GB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humidite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00FF00"/>
                          </a:highlight>
                        </a:rPr>
                        <a:t>11,9</a:t>
                      </a:r>
                      <a:endParaRPr lang="fr-FR" sz="1100" b="1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00FF00"/>
                          </a:highlight>
                        </a:rPr>
                        <a:t>16,1</a:t>
                      </a:r>
                      <a:endParaRPr lang="fr-FR" sz="1100" b="1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828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Lasso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humidite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12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16,3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985468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Ridge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humidite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12,1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16,2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24215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RLM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humidite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12,1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</a:rPr>
                        <a:t>16,4</a:t>
                      </a:r>
                      <a:endParaRPr lang="fr-FR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43004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RF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humidite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>
                          <a:effectLst/>
                        </a:rPr>
                        <a:t>12,3</a:t>
                      </a:r>
                      <a:endParaRPr lang="fr-FR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fr-FR" sz="1100" b="1" dirty="0">
                          <a:effectLst/>
                          <a:highlight>
                            <a:srgbClr val="FF8B10"/>
                          </a:highlight>
                        </a:rPr>
                        <a:t>16,7</a:t>
                      </a:r>
                      <a:endParaRPr lang="fr-FR" sz="1100" b="1" dirty="0">
                        <a:effectLst/>
                        <a:highlight>
                          <a:srgbClr val="FF8B1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8411898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59B9BF-B0FA-4890-8A2A-BCB9AC5DE244}"/>
              </a:ext>
            </a:extLst>
          </p:cNvPr>
          <p:cNvSpPr txBox="1">
            <a:spLocks/>
          </p:cNvSpPr>
          <p:nvPr/>
        </p:nvSpPr>
        <p:spPr>
          <a:xfrm>
            <a:off x="386814" y="3570832"/>
            <a:ext cx="8370370" cy="11169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Par ailleurs, la modélisation à partir des seules données RATP permet de prédire la qualité de l’air avec des performances similaires.</a:t>
            </a:r>
            <a:endParaRPr lang="fr-FR" sz="1400" dirty="0">
              <a:solidFill>
                <a:schemeClr val="tx2"/>
              </a:solidFill>
              <a:highlight>
                <a:srgbClr val="FFFF00"/>
              </a:highlight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Avec ces modélisations, les mesures extérieures supplémentaires n’améliorent pas les performances des prévisions.</a:t>
            </a:r>
          </a:p>
        </p:txBody>
      </p:sp>
    </p:spTree>
    <p:extLst>
      <p:ext uri="{BB962C8B-B14F-4D97-AF65-F5344CB8AC3E}">
        <p14:creationId xmlns:p14="http://schemas.microsoft.com/office/powerpoint/2010/main" val="412905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Exploration – impact pollution </a:t>
            </a:r>
            <a:r>
              <a:rPr lang="fr-FR" dirty="0" err="1"/>
              <a:t>ext</a:t>
            </a:r>
            <a:r>
              <a:rPr lang="fr-FR" dirty="0"/>
              <a:t>&gt;</a:t>
            </a:r>
            <a:r>
              <a:rPr lang="fr-FR" dirty="0" err="1"/>
              <a:t>int</a:t>
            </a:r>
            <a:endParaRPr lang="fr-F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F05484-4875-475A-9033-96EC406E9014}"/>
              </a:ext>
            </a:extLst>
          </p:cNvPr>
          <p:cNvSpPr txBox="1">
            <a:spLocks/>
          </p:cNvSpPr>
          <p:nvPr/>
        </p:nvSpPr>
        <p:spPr>
          <a:xfrm>
            <a:off x="416706" y="1043946"/>
            <a:ext cx="2765405" cy="357735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particules fines mesurées dans la station sont de même natures que les pm10/pm25 mesurées à l’extérieur.</a:t>
            </a:r>
          </a:p>
          <a:p>
            <a:pPr>
              <a:spcAft>
                <a:spcPts val="600"/>
              </a:spcAft>
              <a:defRPr/>
            </a:pP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échelles en ordonnées confirment les taux de particules mesurées en station sont bien plus forts qu’à l’extérieur (du au matériel roulant).</a:t>
            </a:r>
          </a:p>
          <a:p>
            <a:pPr>
              <a:spcAft>
                <a:spcPts val="600"/>
              </a:spcAft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S’il n’apparaît pas de tendance marquée sur les nuages de points en général, on observe néanmoins un phénomène sur les minimas: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pour les mois avec pollution ext_pm25 (</a:t>
            </a:r>
            <a:r>
              <a:rPr lang="fr-FR" sz="11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dec</a:t>
            </a: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jan, </a:t>
            </a:r>
            <a:r>
              <a:rPr lang="fr-FR" sz="11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fev</a:t>
            </a: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mars), les minimas de particules fines suivent une pente ascendante</a:t>
            </a:r>
          </a:p>
          <a:p>
            <a:pPr marL="171450" indent="-171450">
              <a:spcAft>
                <a:spcPts val="600"/>
              </a:spcAft>
              <a:buFontTx/>
              <a:buChar char="-"/>
              <a:defRPr/>
            </a:pPr>
            <a:r>
              <a:rPr lang="fr-FR" sz="11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lorsqu’il n’y a plus de source de pollution en station (arrêt de service), le taux ne descend qu’à un plancher qui reflète la pollution de l’air extérieur.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8664C-E29A-467A-A4F0-47F2234E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43" y="1043946"/>
            <a:ext cx="5738327" cy="357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14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9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270270"/>
            <a:ext cx="8370370" cy="34007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Disponibles à l’heure et sur plusieurs années (2013-2020), les données suivantes sont utilisées: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Données de qualité de l’air de la station Franklin-Roosevelt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Données de qualité de l’air en surface, des stations </a:t>
            </a:r>
            <a:r>
              <a:rPr lang="fr-FR" sz="14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AirParif</a:t>
            </a: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de 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Données météo, de la station Météo France d’Orly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Calendrier, inclus vacances scolaires et jours fériés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Note: des données de trafic routier ont également été tentées mais elles on finalement dues être écartées par manque de profondeur historique.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Les données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85D75-8310-4A62-B5AE-9F0785B7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5" y="1577627"/>
            <a:ext cx="1873009" cy="17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043946"/>
            <a:ext cx="8370370" cy="377285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RATP réalise des mesures, en continu, dans 3 stations représentatives des espaces souterrains de la RATP (Châtelet, Franklin Roosevelt et Auber).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données sont disponibles en JSON par API </a:t>
            </a:r>
            <a:r>
              <a:rPr lang="fr-FR" sz="9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(</a:t>
            </a:r>
            <a:r>
              <a:rPr lang="fr-FR" sz="900" dirty="0">
                <a:solidFill>
                  <a:srgbClr val="124191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https://dataratp2.opendatasoft.com/api/records/1.0/search/?dataset=qualite-de-lair-mesuree-dans-la-station-franklin-d-roosevelt&amp;q=&amp;rows=10000&amp;sort=-dateheure&amp;facet=dateheure&amp;refine.dateheure=2018</a:t>
            </a:r>
            <a:r>
              <a:rPr lang="fr-FR" sz="9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)</a:t>
            </a:r>
          </a:p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indicateurs disponibles portent sur:</a:t>
            </a: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paramètres climatiques usuels:</a:t>
            </a:r>
          </a:p>
          <a:p>
            <a:pPr marL="800100" lvl="1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température, </a:t>
            </a:r>
            <a:r>
              <a:rPr lang="fr-FR" sz="1200" dirty="0"/>
              <a:t>TEMP Température ambiante en °C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 marL="800100" lvl="1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humidité relative, </a:t>
            </a:r>
            <a:r>
              <a:rPr lang="fr-FR" sz="1200" dirty="0"/>
              <a:t>HUMI Humidité relative en %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renouvellement d’air:</a:t>
            </a:r>
          </a:p>
          <a:p>
            <a:pPr marL="800100" lvl="1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dioxyde de carbone, </a:t>
            </a:r>
            <a:r>
              <a:rPr lang="fr-FR" sz="1200" dirty="0"/>
              <a:t>CO2 Concentration moyenne en CO2 en ppm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La qualité de l’air:</a:t>
            </a:r>
          </a:p>
          <a:p>
            <a:pPr marL="800100" lvl="1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oxydes d‘azote, </a:t>
            </a:r>
            <a:r>
              <a:rPr lang="fr-FR" sz="1200" dirty="0"/>
              <a:t>NO Concentration moyenne en NO en µg/m3, NO2 Concentration moyenne en NO2 en µg/m3 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 marL="800100" lvl="1" indent="-285750">
              <a:spcAft>
                <a:spcPts val="600"/>
              </a:spcAft>
              <a:buFontTx/>
              <a:buChar char="-"/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particules, </a:t>
            </a:r>
            <a:r>
              <a:rPr lang="fr-FR" sz="1200" dirty="0"/>
              <a:t>PM10 Concentration moyenne en PM10 en µg/m3</a:t>
            </a: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Source#1: RATP, qualité de l’air en station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FE74F-4D98-4B94-9CD9-BB80316E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64" y="1955965"/>
            <a:ext cx="2598420" cy="19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043946"/>
            <a:ext cx="4536000" cy="377285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données météorologiques de la station Météo France d’Orly sont disponibles à l’url: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 format retourné est du JSON, récupéré itérativement année par année.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AirParif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propose également les mesures de polluant par API au format JSON. Mais pour la profondeur historique souhaitée (2013:2020) les données ne sont accessible qu’à la journée.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données seront finalement récupérées en fichier horaire.</a:t>
            </a:r>
            <a:endParaRPr lang="fr-FR" sz="11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Autres sources: Météo &amp; Qualité de l’air en surface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9BFC3-1F55-4325-A867-71F8B0A9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50" y="1043946"/>
            <a:ext cx="3429368" cy="1747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0ECD5E-2B17-4C33-AF99-1B11A2C2135A}"/>
              </a:ext>
            </a:extLst>
          </p:cNvPr>
          <p:cNvSpPr/>
          <p:nvPr/>
        </p:nvSpPr>
        <p:spPr>
          <a:xfrm>
            <a:off x="386816" y="1395640"/>
            <a:ext cx="47630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https://data.opendatasoft.com/api/records/1.0/search/?dataset=donnees-synop-essentielles-omm%40public&amp;rows=10000&amp;sort=date&amp;facet=date&amp;facet=nom&amp;facet=temps_present&amp;facet=libgeo&amp;facet=nom_epci&amp;facet=nom_dept&amp;facet=nom_reg&amp;refine.nom_reg=</a:t>
            </a:r>
            <a:r>
              <a:rPr lang="en-GB" sz="1000" dirty="0">
                <a:solidFill>
                  <a:schemeClr val="accent4"/>
                </a:solidFill>
              </a:rPr>
              <a:t>%C3%8Ele-de-France</a:t>
            </a:r>
            <a:r>
              <a:rPr lang="en-GB" sz="1000" dirty="0"/>
              <a:t>&amp;refine.date=</a:t>
            </a:r>
            <a:r>
              <a:rPr lang="en-GB" sz="1000" dirty="0">
                <a:solidFill>
                  <a:schemeClr val="accent4"/>
                </a:solidFill>
              </a:rPr>
              <a:t>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BEF31-6865-418A-96B0-9AB3FE22D225}"/>
              </a:ext>
            </a:extLst>
          </p:cNvPr>
          <p:cNvSpPr/>
          <p:nvPr/>
        </p:nvSpPr>
        <p:spPr>
          <a:xfrm>
            <a:off x="386816" y="3856339"/>
            <a:ext cx="4696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https://services8.arcgis.com/gtmasQsdfwbDAQSQ/arcgis/rest/services/</a:t>
            </a:r>
            <a:r>
              <a:rPr lang="fr-FR" sz="1000" dirty="0">
                <a:solidFill>
                  <a:schemeClr val="accent4"/>
                </a:solidFill>
              </a:rPr>
              <a:t>mes_idf_journalier_pm10</a:t>
            </a:r>
            <a:r>
              <a:rPr lang="fr-FR" sz="1000" dirty="0"/>
              <a:t>/FeatureServer/0/query? </a:t>
            </a:r>
            <a:r>
              <a:rPr lang="fr-FR" sz="1000" dirty="0" err="1"/>
              <a:t>where</a:t>
            </a:r>
            <a:r>
              <a:rPr lang="fr-FR" sz="1000" dirty="0"/>
              <a:t>=code_station_ue%3D’</a:t>
            </a:r>
            <a:r>
              <a:rPr lang="fr-FR" sz="1000" dirty="0">
                <a:solidFill>
                  <a:schemeClr val="accent4"/>
                </a:solidFill>
              </a:rPr>
              <a:t>4143</a:t>
            </a:r>
            <a:r>
              <a:rPr lang="fr-FR" sz="1000" dirty="0"/>
              <a:t>'&amp;outFields=nom_station,nom_poll,valeur,date_debut,code_station_ue,date_fin,statut_valid&amp;returnGeometry=</a:t>
            </a:r>
            <a:r>
              <a:rPr lang="fr-FR" sz="1000" dirty="0" err="1"/>
              <a:t>false&amp;f</a:t>
            </a:r>
            <a:r>
              <a:rPr lang="fr-FR" sz="1000" dirty="0"/>
              <a:t>=</a:t>
            </a:r>
            <a:r>
              <a:rPr lang="fr-FR" sz="1000" dirty="0" err="1">
                <a:solidFill>
                  <a:schemeClr val="accent4"/>
                </a:solidFill>
              </a:rPr>
              <a:t>json</a:t>
            </a:r>
            <a:endParaRPr lang="en-GB" sz="1000" dirty="0">
              <a:solidFill>
                <a:schemeClr val="accent4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D34AC7-7BA7-4C43-9D08-B24BC31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04260"/>
              </p:ext>
            </p:extLst>
          </p:nvPr>
        </p:nvGraphicFramePr>
        <p:xfrm>
          <a:off x="5083462" y="3293210"/>
          <a:ext cx="3830456" cy="127101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52793">
                  <a:extLst>
                    <a:ext uri="{9D8B030D-6E8A-4147-A177-3AD203B41FA5}">
                      <a16:colId xmlns:a16="http://schemas.microsoft.com/office/drawing/2014/main" val="2686535232"/>
                    </a:ext>
                  </a:extLst>
                </a:gridCol>
                <a:gridCol w="552793">
                  <a:extLst>
                    <a:ext uri="{9D8B030D-6E8A-4147-A177-3AD203B41FA5}">
                      <a16:colId xmlns:a16="http://schemas.microsoft.com/office/drawing/2014/main" val="1873959459"/>
                    </a:ext>
                  </a:extLst>
                </a:gridCol>
                <a:gridCol w="386105">
                  <a:extLst>
                    <a:ext uri="{9D8B030D-6E8A-4147-A177-3AD203B41FA5}">
                      <a16:colId xmlns:a16="http://schemas.microsoft.com/office/drawing/2014/main" val="1666104250"/>
                    </a:ext>
                  </a:extLst>
                </a:gridCol>
                <a:gridCol w="449605">
                  <a:extLst>
                    <a:ext uri="{9D8B030D-6E8A-4147-A177-3AD203B41FA5}">
                      <a16:colId xmlns:a16="http://schemas.microsoft.com/office/drawing/2014/main" val="1000661150"/>
                    </a:ext>
                  </a:extLst>
                </a:gridCol>
                <a:gridCol w="438493">
                  <a:extLst>
                    <a:ext uri="{9D8B030D-6E8A-4147-A177-3AD203B41FA5}">
                      <a16:colId xmlns:a16="http://schemas.microsoft.com/office/drawing/2014/main" val="2383262663"/>
                    </a:ext>
                  </a:extLst>
                </a:gridCol>
                <a:gridCol w="371818">
                  <a:extLst>
                    <a:ext uri="{9D8B030D-6E8A-4147-A177-3AD203B41FA5}">
                      <a16:colId xmlns:a16="http://schemas.microsoft.com/office/drawing/2014/main" val="1143627512"/>
                    </a:ext>
                  </a:extLst>
                </a:gridCol>
                <a:gridCol w="1078849">
                  <a:extLst>
                    <a:ext uri="{9D8B030D-6E8A-4147-A177-3AD203B41FA5}">
                      <a16:colId xmlns:a16="http://schemas.microsoft.com/office/drawing/2014/main" val="3412254501"/>
                    </a:ext>
                  </a:extLst>
                </a:gridCol>
              </a:tblGrid>
              <a:tr h="10149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ext_pm25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ext_pm10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ext_o3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ext_no2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effectLst/>
                        </a:rPr>
                        <a:t>ext_so2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ext_co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Date_Heure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1997178702"/>
                  </a:ext>
                </a:extLst>
              </a:tr>
              <a:tr h="190125"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41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NA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2020-10-01T00:00:00.000Z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1310351664"/>
                  </a:ext>
                </a:extLst>
              </a:tr>
              <a:tr h="190125"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41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NA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2020-10-01T01:00:00.000Z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2892342469"/>
                  </a:ext>
                </a:extLst>
              </a:tr>
              <a:tr h="190125"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41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NA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2020-10-01T02:00:00.000Z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1289086290"/>
                  </a:ext>
                </a:extLst>
              </a:tr>
              <a:tr h="190125"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41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18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14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26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effectLst/>
                        </a:rPr>
                        <a:t>NA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 dirty="0">
                          <a:effectLst/>
                        </a:rPr>
                        <a:t>2020-10-01T03:00:00.000Z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15" marR="7315" marT="7315" marB="0" anchor="b"/>
                </a:tc>
                <a:extLst>
                  <a:ext uri="{0D108BD9-81ED-4DB2-BD59-A6C34878D82A}">
                    <a16:rowId xmlns:a16="http://schemas.microsoft.com/office/drawing/2014/main" val="4006103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42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386816" y="1270270"/>
            <a:ext cx="8370370" cy="297406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4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Afin de modéliser avec toutes les variables explicatives potentielles, les différentes sources de données sont jointes pour générer une table unique, avec pour chaque heure l’ensemble des indicateurs.</a:t>
            </a: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4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Jointure des sources en une table unique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00225-DA1A-4488-84FA-01F73DF3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14" y="2026747"/>
            <a:ext cx="8341485" cy="19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6EF99-3A08-224D-A05C-817424349439}"/>
              </a:ext>
            </a:extLst>
          </p:cNvPr>
          <p:cNvSpPr txBox="1">
            <a:spLocks/>
          </p:cNvSpPr>
          <p:nvPr/>
        </p:nvSpPr>
        <p:spPr>
          <a:xfrm>
            <a:off x="417599" y="1037466"/>
            <a:ext cx="8308800" cy="350538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Les données Météo ne sont disponibles qu’à une granularité de 3 heures.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L’option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na.approx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=TRUE permet d’interpoler automatiquement les NA pour les variables numériques.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Pour la variable de description textuelle du temps, le remplacement par la valeur précédente et suivante est réalisé à l’aide de la fonction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na.locf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() et à son option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fromLast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qui permet en 2 passes de copier les valeurs précédentes/suivantes.</a:t>
            </a:r>
          </a:p>
          <a:p>
            <a:pPr>
              <a:spcAft>
                <a:spcPts val="600"/>
              </a:spcAft>
              <a:defRPr/>
            </a:pP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		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na.locf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(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df$temps_present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,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fromLast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</a:rPr>
              <a:t> = TRUE/FALSE)</a:t>
            </a:r>
          </a:p>
          <a:p>
            <a:pPr>
              <a:spcAft>
                <a:spcPts val="600"/>
              </a:spcAft>
              <a:defRPr/>
            </a:pPr>
            <a:endParaRPr lang="fr-FR" sz="12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A0E2-71D5-43BF-B7AA-E655D0F4B5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9427-4B7A-4B38-9129-8A30E678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Interpolation des données Météo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92C8C-7A52-4FDC-8FEB-6EECCDA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" y="1263837"/>
            <a:ext cx="6587764" cy="1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9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659B4-BF99-43CA-AA34-6D4E966C8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Certificat Data Science ENSAE session Oct2020 – Equipe AirQual </a:t>
            </a:r>
            <a:endParaRPr lang="fr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872EE9-06B3-497B-9AA4-13956BD9B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8AF49-7702-462A-BD38-0D71809CBBDD}"/>
              </a:ext>
            </a:extLst>
          </p:cNvPr>
          <p:cNvSpPr/>
          <p:nvPr/>
        </p:nvSpPr>
        <p:spPr>
          <a:xfrm>
            <a:off x="453774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1B67-2017-4CBF-B814-1A0436D21915}"/>
              </a:ext>
            </a:extLst>
          </p:cNvPr>
          <p:cNvSpPr/>
          <p:nvPr/>
        </p:nvSpPr>
        <p:spPr>
          <a:xfrm>
            <a:off x="2547268" y="1285703"/>
            <a:ext cx="1764632" cy="29838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78"/>
            <a:endParaRPr lang="fr-FR" sz="825" dirty="0">
              <a:solidFill>
                <a:sysClr val="windowText" lastClr="000000"/>
              </a:solidFill>
              <a:latin typeface="Nokia Pure Tex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FE98C-362B-4E5F-A604-9755F433E2B6}"/>
              </a:ext>
            </a:extLst>
          </p:cNvPr>
          <p:cNvSpPr/>
          <p:nvPr/>
        </p:nvSpPr>
        <p:spPr>
          <a:xfrm>
            <a:off x="4712953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911DB-5F07-43EC-A6B0-B71769E1DB0F}"/>
              </a:ext>
            </a:extLst>
          </p:cNvPr>
          <p:cNvSpPr/>
          <p:nvPr/>
        </p:nvSpPr>
        <p:spPr>
          <a:xfrm>
            <a:off x="6878638" y="1285703"/>
            <a:ext cx="1764632" cy="2983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25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0A80D-1C61-44A1-B2FB-D8F401AE5632}"/>
              </a:ext>
            </a:extLst>
          </p:cNvPr>
          <p:cNvSpPr txBox="1"/>
          <p:nvPr/>
        </p:nvSpPr>
        <p:spPr>
          <a:xfrm>
            <a:off x="421689" y="1169187"/>
            <a:ext cx="4892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1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F913C-08EE-4AD9-81F7-412A79B04DAB}"/>
              </a:ext>
            </a:extLst>
          </p:cNvPr>
          <p:cNvSpPr txBox="1"/>
          <p:nvPr/>
        </p:nvSpPr>
        <p:spPr>
          <a:xfrm>
            <a:off x="2547268" y="1169187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0A9D8-0CE7-4879-A798-04F8CACF1CE7}"/>
              </a:ext>
            </a:extLst>
          </p:cNvPr>
          <p:cNvSpPr txBox="1"/>
          <p:nvPr/>
        </p:nvSpPr>
        <p:spPr>
          <a:xfrm>
            <a:off x="4712953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3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677EE-508F-444E-90E0-48F43D859082}"/>
              </a:ext>
            </a:extLst>
          </p:cNvPr>
          <p:cNvSpPr txBox="1"/>
          <p:nvPr/>
        </p:nvSpPr>
        <p:spPr>
          <a:xfrm>
            <a:off x="6826501" y="1159105"/>
            <a:ext cx="9545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500" b="0" i="0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4</a:t>
            </a:r>
            <a:endParaRPr kumimoji="0" lang="fr-FR" sz="115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924FE-5286-4472-8186-773583B35A3A}"/>
              </a:ext>
            </a:extLst>
          </p:cNvPr>
          <p:cNvSpPr txBox="1"/>
          <p:nvPr/>
        </p:nvSpPr>
        <p:spPr>
          <a:xfrm>
            <a:off x="525963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Problématiques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Données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Jointure des 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68D5-ED9B-434D-BC6D-383FE5610BD4}"/>
              </a:ext>
            </a:extLst>
          </p:cNvPr>
          <p:cNvSpPr txBox="1"/>
          <p:nvPr/>
        </p:nvSpPr>
        <p:spPr>
          <a:xfrm>
            <a:off x="2651542" y="2846538"/>
            <a:ext cx="15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Explorations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Gestion des valeurs manquantes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87BFB-FC8A-4464-9577-05346D9FFD38}"/>
              </a:ext>
            </a:extLst>
          </p:cNvPr>
          <p:cNvSpPr txBox="1"/>
          <p:nvPr/>
        </p:nvSpPr>
        <p:spPr>
          <a:xfrm>
            <a:off x="6910721" y="2846538"/>
            <a:ext cx="1556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Visualisation des résultats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Evaluation des performances</a:t>
            </a:r>
          </a:p>
          <a:p>
            <a:pPr lvl="0" defTabSz="914400"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Conclusions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19EE2-1EBA-48E1-ADA1-E28474D4200F}"/>
              </a:ext>
            </a:extLst>
          </p:cNvPr>
          <p:cNvSpPr txBox="1"/>
          <p:nvPr/>
        </p:nvSpPr>
        <p:spPr>
          <a:xfrm>
            <a:off x="4817227" y="2846538"/>
            <a:ext cx="155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Structure du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Ajout de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Modélisations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24191"/>
                </a:solidFill>
                <a:latin typeface="Nokia Pure Text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568119431"/>
      </p:ext>
    </p:extLst>
  </p:cSld>
  <p:clrMapOvr>
    <a:masterClrMapping/>
  </p:clrMapOvr>
</p:sld>
</file>

<file path=ppt/theme/theme1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- Arial PowerPoint template 2021" id="{0CFD8FE9-A8A5-4D90-AF0B-41DFD2897ABF}" vid="{8CD044BD-FE3C-47CB-AD01-5D780B8202E8}"/>
    </a:ext>
  </a:extLst>
</a:theme>
</file>

<file path=ppt/theme/theme2.xml><?xml version="1.0" encoding="utf-8"?>
<a:theme xmlns:a="http://schemas.openxmlformats.org/drawingml/2006/main" name="1_c 2018 Nokia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- Arial PowerPoint template 2021" id="{0CFD8FE9-A8A5-4D90-AF0B-41DFD2897ABF}" vid="{FEF1EC73-35B9-49E7-BDEE-EAD67DF3CCBD}"/>
    </a:ext>
  </a:extLst>
</a:theme>
</file>

<file path=ppt/theme/theme3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- Arial PowerPoint template 2021" id="{0CFD8FE9-A8A5-4D90-AF0B-41DFD2897ABF}" vid="{326A6C7E-B0C6-4E54-97AE-6679E6100980}"/>
    </a:ext>
  </a:extLst>
</a:theme>
</file>

<file path=ppt/theme/theme4.xml><?xml version="1.0" encoding="utf-8"?>
<a:theme xmlns:a="http://schemas.openxmlformats.org/drawingml/2006/main" name="4_Blu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- Arial PowerPoint template 2021" id="{0CFD8FE9-A8A5-4D90-AF0B-41DFD2897ABF}" vid="{8D64A274-91D6-459A-96F6-4CA7B321C08E}"/>
    </a:ext>
  </a:extLst>
</a:theme>
</file>

<file path=ppt/theme/theme5.xml><?xml version="1.0" encoding="utf-8"?>
<a:theme xmlns:a="http://schemas.openxmlformats.org/drawingml/2006/main" name="5_Whit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- Arial PowerPoint template 2021" id="{0CFD8FE9-A8A5-4D90-AF0B-41DFD2897ABF}" vid="{4D955BF2-1FE5-4B0E-8F39-A727BC3592D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C8B31FC05CD444B1AE49B972C47328" ma:contentTypeVersion="14" ma:contentTypeDescription="Create a new document." ma:contentTypeScope="" ma:versionID="c0fb915ca49c8f52e141e0871af0e896">
  <xsd:schema xmlns:xsd="http://www.w3.org/2001/XMLSchema" xmlns:xs="http://www.w3.org/2001/XMLSchema" xmlns:p="http://schemas.microsoft.com/office/2006/metadata/properties" xmlns:ns3="71c5aaf6-e6ce-465b-b873-5148d2a4c105" xmlns:ns4="95098ac8-154a-43d6-b0b7-b1914ff2a4c8" xmlns:ns5="32e05242-6374-4346-8841-1036c284af02" targetNamespace="http://schemas.microsoft.com/office/2006/metadata/properties" ma:root="true" ma:fieldsID="41d2b15e0cb3bb511efc5d0972acab11" ns3:_="" ns4:_="" ns5:_="">
    <xsd:import namespace="71c5aaf6-e6ce-465b-b873-5148d2a4c105"/>
    <xsd:import namespace="95098ac8-154a-43d6-b0b7-b1914ff2a4c8"/>
    <xsd:import namespace="32e05242-6374-4346-8841-1036c284af02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98ac8-154a-43d6-b0b7-b1914ff2a4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5242-6374-4346-8841-1036c284af02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?mso-contentType ?>
<spe:Receivers xmlns:spe="http://schemas.microsoft.com/sharepoint/events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  <_dlc_DocId xmlns="71c5aaf6-e6ce-465b-b873-5148d2a4c105">QBI5PMBIL2NS-1242730160-2505</_dlc_DocId>
    <_dlc_DocIdUrl xmlns="71c5aaf6-e6ce-465b-b873-5148d2a4c105">
      <Url>https://nokia.sharepoint.com/sites/brandstore/_layouts/15/DocIdRedir.aspx?ID=QBI5PMBIL2NS-1242730160-2505</Url>
      <Description>QBI5PMBIL2NS-1242730160-2505</Description>
    </_dlc_DocIdUrl>
  </documentManagement>
</p:properties>
</file>

<file path=customXml/itemProps1.xml><?xml version="1.0" encoding="utf-8"?>
<ds:datastoreItem xmlns:ds="http://schemas.openxmlformats.org/officeDocument/2006/customXml" ds:itemID="{9DED2D23-3C7F-41E8-ACA8-DA48282910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42CD13-3A99-4665-984C-F5E6933080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95098ac8-154a-43d6-b0b7-b1914ff2a4c8"/>
    <ds:schemaRef ds:uri="32e05242-6374-4346-8841-1036c284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DE3717-6965-48AB-B081-F0DB4203DEB2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85381-CA0C-4D60-A205-413B291E5C24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F1A5087E-D875-4389-9B23-8434F51180AC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Nokia - Arial PowerPoint template 2021</Template>
  <TotalTime>42940</TotalTime>
  <Words>4685</Words>
  <Application>Microsoft Office PowerPoint</Application>
  <PresentationFormat>On-screen Show (16:9)</PresentationFormat>
  <Paragraphs>589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Courier New</vt:lpstr>
      <vt:lpstr>Impact</vt:lpstr>
      <vt:lpstr>Nokia Pure Text</vt:lpstr>
      <vt:lpstr>Nokia Pure Text Light</vt:lpstr>
      <vt:lpstr>Wingdings</vt:lpstr>
      <vt:lpstr>1 White Master</vt:lpstr>
      <vt:lpstr>1_c 2018 Nokia</vt:lpstr>
      <vt:lpstr>3_Blue</vt:lpstr>
      <vt:lpstr>4_Blue End Slide</vt:lpstr>
      <vt:lpstr>5_White End Slide</vt:lpstr>
      <vt:lpstr>AirQual: prédire la qualité de l’air dans le métro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L’équipe AirQual vous remercie!</vt:lpstr>
      <vt:lpstr>Annexes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key  message or takeaway?</dc:title>
  <dc:creator>Grandamy, Gabriel (Nokia - FR/Paris-Saclay)</dc:creator>
  <cp:lastModifiedBy>Grandamy, Gabriel (Nokia - FR/Paris-Saclay)</cp:lastModifiedBy>
  <cp:revision>154</cp:revision>
  <dcterms:created xsi:type="dcterms:W3CDTF">2021-02-10T19:48:16Z</dcterms:created>
  <dcterms:modified xsi:type="dcterms:W3CDTF">2021-03-23T16:00:17Z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0x01010089C8B31FC05CD444B1AE49B972C47328</vt:lpwstr>
  </property>
  <property fmtid="{D5CDD505-2E9C-101B-9397-08002B2CF9AE}" pid="3" name="_dlc_DocIdItemGuid">
    <vt:lpwstr>50ae9648-8384-4b11-aad9-49259e465c9e</vt:lpwstr>
  </property>
  <property fmtid="{D5CDD505-2E9C-101B-9397-08002B2CF9AE}" pid="4" name="SharedWithUsers">
    <vt:lpwstr>30470;#Mion, Marcello (Nokia - IT/Vimercate);#21237;#Greijula, Sirkku (Nokia - FI/Tampere);#22035;#Gupta, Uvnik (Nokia - IN/Bangalore);#12061;#Che Haron, Firdaus (Nokia - MY/Kuala Lumpur);#2894;#Martins Joao Cruz, Catarina (Nokia - DE/Munich);#10416;#Gero</vt:lpwstr>
  </property>
</Properties>
</file>